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58" r:id="rId4"/>
    <p:sldId id="261" r:id="rId5"/>
    <p:sldId id="259" r:id="rId6"/>
    <p:sldId id="282" r:id="rId7"/>
    <p:sldId id="283" r:id="rId8"/>
    <p:sldId id="275" r:id="rId9"/>
    <p:sldId id="278" r:id="rId10"/>
    <p:sldId id="279" r:id="rId11"/>
    <p:sldId id="280" r:id="rId12"/>
    <p:sldId id="281" r:id="rId13"/>
    <p:sldId id="277" r:id="rId14"/>
    <p:sldId id="284" r:id="rId15"/>
    <p:sldId id="285" r:id="rId16"/>
    <p:sldId id="287" r:id="rId17"/>
    <p:sldId id="288" r:id="rId18"/>
    <p:sldId id="289" r:id="rId19"/>
    <p:sldId id="271" r:id="rId20"/>
    <p:sldId id="272" r:id="rId21"/>
  </p:sldIdLst>
  <p:sldSz cx="18288000" cy="10287000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Nunito" pitchFamily="2" charset="0"/>
      <p:regular r:id="rId24"/>
      <p:bold r:id="rId25"/>
      <p:italic r:id="rId26"/>
      <p:boldItalic r:id="rId27"/>
    </p:embeddedFont>
    <p:embeddedFont>
      <p:font typeface="Nunito Bold" charset="0"/>
      <p:bold r:id="rId28"/>
    </p:embeddedFont>
    <p:embeddedFont>
      <p:font typeface="Nunito Heavy" panose="02010600030101010101" charset="0"/>
      <p:bold r:id="rId29"/>
    </p:embeddedFont>
    <p:embeddedFont>
      <p:font typeface="等线" panose="02010600030101010101" pitchFamily="2" charset="-122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60" d="100"/>
          <a:sy n="60" d="100"/>
        </p:scale>
        <p:origin x="820" y="44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5D0CB-A8AA-4191-BDDA-D91D611CF552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EF453-18FE-4599-9E7F-F4F25BA84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BEF453-18FE-4599-9E7F-F4F25BA848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5.png"/><Relationship Id="rId5" Type="http://schemas.openxmlformats.org/officeDocument/2006/relationships/image" Target="../media/image24.png"/><Relationship Id="rId15" Type="http://schemas.openxmlformats.org/officeDocument/2006/relationships/image" Target="../media/image28.png"/><Relationship Id="rId10" Type="http://schemas.openxmlformats.org/officeDocument/2006/relationships/image" Target="../media/image18.svg"/><Relationship Id="rId4" Type="http://schemas.openxmlformats.org/officeDocument/2006/relationships/image" Target="../media/image8.svg"/><Relationship Id="rId9" Type="http://schemas.openxmlformats.org/officeDocument/2006/relationships/image" Target="../media/image17.png"/><Relationship Id="rId14" Type="http://schemas.openxmlformats.org/officeDocument/2006/relationships/image" Target="../media/image2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132171" flipV="1">
            <a:off x="10823544" y="-6277760"/>
            <a:ext cx="11159046" cy="12081644"/>
          </a:xfrm>
          <a:custGeom>
            <a:avLst/>
            <a:gdLst/>
            <a:ahLst/>
            <a:cxnLst/>
            <a:rect l="l" t="t" r="r" b="b"/>
            <a:pathLst>
              <a:path w="11159046" h="12081644">
                <a:moveTo>
                  <a:pt x="0" y="12081644"/>
                </a:moveTo>
                <a:lnTo>
                  <a:pt x="11159046" y="12081644"/>
                </a:lnTo>
                <a:lnTo>
                  <a:pt x="11159046" y="0"/>
                </a:lnTo>
                <a:lnTo>
                  <a:pt x="0" y="0"/>
                </a:lnTo>
                <a:lnTo>
                  <a:pt x="0" y="120816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 rot="-2477909">
            <a:off x="-7069914" y="3666486"/>
            <a:ext cx="12537058" cy="13573586"/>
          </a:xfrm>
          <a:custGeom>
            <a:avLst/>
            <a:gdLst/>
            <a:ahLst/>
            <a:cxnLst/>
            <a:rect l="l" t="t" r="r" b="b"/>
            <a:pathLst>
              <a:path w="12537058" h="13573586">
                <a:moveTo>
                  <a:pt x="0" y="0"/>
                </a:moveTo>
                <a:lnTo>
                  <a:pt x="12537058" y="0"/>
                </a:lnTo>
                <a:lnTo>
                  <a:pt x="12537058" y="13573587"/>
                </a:lnTo>
                <a:lnTo>
                  <a:pt x="0" y="13573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2259371" y="2571753"/>
            <a:ext cx="12213139" cy="256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altLang="zh-CN" sz="6200" b="1" spc="62" dirty="0">
                <a:solidFill>
                  <a:srgbClr val="2D799C"/>
                </a:solidFill>
                <a:latin typeface="Nunito Heavy"/>
              </a:rPr>
              <a:t>Weighted Federated Learning with Encryption for Diabetes Classification</a:t>
            </a:r>
            <a:endParaRPr lang="zh-CN" altLang="en-US" sz="6200" b="1" spc="62" dirty="0">
              <a:solidFill>
                <a:srgbClr val="2D799C"/>
              </a:solidFill>
              <a:latin typeface="Nunito Heavy"/>
            </a:endParaRPr>
          </a:p>
        </p:txBody>
      </p:sp>
      <p:sp>
        <p:nvSpPr>
          <p:cNvPr id="5" name="Freeform 5"/>
          <p:cNvSpPr/>
          <p:nvPr/>
        </p:nvSpPr>
        <p:spPr>
          <a:xfrm rot="-1200000">
            <a:off x="-331618" y="5716925"/>
            <a:ext cx="3652098" cy="4228745"/>
          </a:xfrm>
          <a:custGeom>
            <a:avLst/>
            <a:gdLst/>
            <a:ahLst/>
            <a:cxnLst/>
            <a:rect l="l" t="t" r="r" b="b"/>
            <a:pathLst>
              <a:path w="3652098" h="4228745">
                <a:moveTo>
                  <a:pt x="0" y="0"/>
                </a:moveTo>
                <a:lnTo>
                  <a:pt x="3652098" y="0"/>
                </a:lnTo>
                <a:lnTo>
                  <a:pt x="3652098" y="4228746"/>
                </a:lnTo>
                <a:lnTo>
                  <a:pt x="0" y="42287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>
          <a:xfrm rot="1320000">
            <a:off x="489934" y="3704289"/>
            <a:ext cx="2008993" cy="1848274"/>
          </a:xfrm>
          <a:custGeom>
            <a:avLst/>
            <a:gdLst/>
            <a:ahLst/>
            <a:cxnLst/>
            <a:rect l="l" t="t" r="r" b="b"/>
            <a:pathLst>
              <a:path w="2008993" h="1848274">
                <a:moveTo>
                  <a:pt x="0" y="0"/>
                </a:moveTo>
                <a:lnTo>
                  <a:pt x="2008993" y="0"/>
                </a:lnTo>
                <a:lnTo>
                  <a:pt x="2008993" y="1848273"/>
                </a:lnTo>
                <a:lnTo>
                  <a:pt x="0" y="1848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>
          <a:xfrm rot="69782">
            <a:off x="16311134" y="1106579"/>
            <a:ext cx="1247524" cy="2318035"/>
          </a:xfrm>
          <a:custGeom>
            <a:avLst/>
            <a:gdLst/>
            <a:ahLst/>
            <a:cxnLst/>
            <a:rect l="l" t="t" r="r" b="b"/>
            <a:pathLst>
              <a:path w="1247524" h="2318035">
                <a:moveTo>
                  <a:pt x="0" y="0"/>
                </a:moveTo>
                <a:lnTo>
                  <a:pt x="1247525" y="0"/>
                </a:lnTo>
                <a:lnTo>
                  <a:pt x="1247525" y="2318034"/>
                </a:lnTo>
                <a:lnTo>
                  <a:pt x="0" y="2318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>
          <a:xfrm rot="5257292">
            <a:off x="15801246" y="3579589"/>
            <a:ext cx="1407347" cy="2097672"/>
          </a:xfrm>
          <a:custGeom>
            <a:avLst/>
            <a:gdLst/>
            <a:ahLst/>
            <a:cxnLst/>
            <a:rect l="l" t="t" r="r" b="b"/>
            <a:pathLst>
              <a:path w="1407347" h="2097672">
                <a:moveTo>
                  <a:pt x="0" y="0"/>
                </a:moveTo>
                <a:lnTo>
                  <a:pt x="1407348" y="0"/>
                </a:lnTo>
                <a:lnTo>
                  <a:pt x="1407348" y="2097673"/>
                </a:lnTo>
                <a:lnTo>
                  <a:pt x="0" y="20976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>
          <a:xfrm>
            <a:off x="13461132" y="-13291"/>
            <a:ext cx="1091934" cy="2461327"/>
          </a:xfrm>
          <a:custGeom>
            <a:avLst/>
            <a:gdLst/>
            <a:ahLst/>
            <a:cxnLst/>
            <a:rect l="l" t="t" r="r" b="b"/>
            <a:pathLst>
              <a:path w="1091934" h="2461327">
                <a:moveTo>
                  <a:pt x="0" y="0"/>
                </a:moveTo>
                <a:lnTo>
                  <a:pt x="1091934" y="0"/>
                </a:lnTo>
                <a:lnTo>
                  <a:pt x="1091934" y="2461326"/>
                </a:lnTo>
                <a:lnTo>
                  <a:pt x="0" y="24613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>
          <a:xfrm rot="1800000">
            <a:off x="4063320" y="8371699"/>
            <a:ext cx="1245036" cy="1956486"/>
          </a:xfrm>
          <a:custGeom>
            <a:avLst/>
            <a:gdLst/>
            <a:ahLst/>
            <a:cxnLst/>
            <a:rect l="l" t="t" r="r" b="b"/>
            <a:pathLst>
              <a:path w="1245036" h="1956486">
                <a:moveTo>
                  <a:pt x="0" y="0"/>
                </a:moveTo>
                <a:lnTo>
                  <a:pt x="1245037" y="0"/>
                </a:lnTo>
                <a:lnTo>
                  <a:pt x="1245037" y="1956485"/>
                </a:lnTo>
                <a:lnTo>
                  <a:pt x="0" y="195648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2"/>
          <p:cNvSpPr/>
          <p:nvPr/>
        </p:nvSpPr>
        <p:spPr>
          <a:xfrm rot="-6593113">
            <a:off x="11535962" y="-110252"/>
            <a:ext cx="525989" cy="2277903"/>
          </a:xfrm>
          <a:custGeom>
            <a:avLst/>
            <a:gdLst/>
            <a:ahLst/>
            <a:cxnLst/>
            <a:rect l="l" t="t" r="r" b="b"/>
            <a:pathLst>
              <a:path w="525989" h="2277903">
                <a:moveTo>
                  <a:pt x="0" y="0"/>
                </a:moveTo>
                <a:lnTo>
                  <a:pt x="525989" y="0"/>
                </a:lnTo>
                <a:lnTo>
                  <a:pt x="525989" y="2277904"/>
                </a:lnTo>
                <a:lnTo>
                  <a:pt x="0" y="227790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3"/>
          <p:cNvSpPr txBox="1"/>
          <p:nvPr/>
        </p:nvSpPr>
        <p:spPr>
          <a:xfrm>
            <a:off x="2621108" y="5834461"/>
            <a:ext cx="13519244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4800" dirty="0">
                <a:solidFill>
                  <a:srgbClr val="5C3224"/>
                </a:solidFill>
                <a:latin typeface="Nunito"/>
                <a:ea typeface="Nunito"/>
                <a:cs typeface="Nunito"/>
                <a:sym typeface="Nunito"/>
              </a:rPr>
              <a:t>P</a:t>
            </a:r>
            <a:r>
              <a:rPr lang="en-US" altLang="zh-CN" sz="4800" dirty="0">
                <a:solidFill>
                  <a:srgbClr val="5C3224"/>
                </a:solidFill>
                <a:latin typeface="Nunito"/>
                <a:ea typeface="Nunito"/>
                <a:cs typeface="Nunito"/>
                <a:sym typeface="Nunito"/>
              </a:rPr>
              <a:t>resent</a:t>
            </a:r>
            <a:r>
              <a:rPr lang="en-US" sz="4800" dirty="0">
                <a:solidFill>
                  <a:srgbClr val="5C3224"/>
                </a:solidFill>
                <a:latin typeface="Nunito"/>
                <a:ea typeface="Nunito"/>
                <a:cs typeface="Nunito"/>
                <a:sym typeface="Nunito"/>
              </a:rPr>
              <a:t> by: Z</a:t>
            </a:r>
            <a:r>
              <a:rPr lang="en-US" altLang="zh-CN" sz="4800" dirty="0">
                <a:solidFill>
                  <a:srgbClr val="5C3224"/>
                </a:solidFill>
                <a:latin typeface="Nunito"/>
                <a:ea typeface="Nunito"/>
                <a:cs typeface="Nunito"/>
                <a:sym typeface="Nunito"/>
              </a:rPr>
              <a:t>hiyi Yue</a:t>
            </a:r>
            <a:endParaRPr lang="en-US" sz="4800" dirty="0">
              <a:solidFill>
                <a:srgbClr val="5C322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" name="Freeform 14"/>
          <p:cNvSpPr/>
          <p:nvPr/>
        </p:nvSpPr>
        <p:spPr>
          <a:xfrm rot="-9907623">
            <a:off x="14728830" y="601164"/>
            <a:ext cx="1371001" cy="2043497"/>
          </a:xfrm>
          <a:custGeom>
            <a:avLst/>
            <a:gdLst/>
            <a:ahLst/>
            <a:cxnLst/>
            <a:rect l="l" t="t" r="r" b="b"/>
            <a:pathLst>
              <a:path w="1371001" h="2043497">
                <a:moveTo>
                  <a:pt x="0" y="0"/>
                </a:moveTo>
                <a:lnTo>
                  <a:pt x="1371001" y="0"/>
                </a:lnTo>
                <a:lnTo>
                  <a:pt x="1371001" y="2043498"/>
                </a:lnTo>
                <a:lnTo>
                  <a:pt x="0" y="20434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pic>
        <p:nvPicPr>
          <p:cNvPr id="16" name="Picture 15" descr="A logo of a university&#10;&#10;AI-generated content may be incorrect.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586159"/>
            <a:ext cx="2801748" cy="2801748"/>
          </a:xfrm>
          <a:prstGeom prst="rect">
            <a:avLst/>
          </a:prstGeom>
        </p:spPr>
      </p:pic>
      <p:pic>
        <p:nvPicPr>
          <p:cNvPr id="1026" name="Picture 2" descr="London School of Economics - Graduates First"/>
          <p:cNvPicPr>
            <a:picLocks noChangeAspect="1" noChangeArrowheads="1"/>
          </p:cNvPicPr>
          <p:nvPr/>
        </p:nvPicPr>
        <p:blipFill rotWithShape="1">
          <a:blip r:embed="rId21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40"/>
          <a:stretch>
            <a:fillRect/>
          </a:stretch>
        </p:blipFill>
        <p:spPr bwMode="auto">
          <a:xfrm>
            <a:off x="14020623" y="8210263"/>
            <a:ext cx="1740107" cy="17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IC is Now Beijing Normal-Hong Kong Baptist University (BNBU) • China  Admissions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3179" r="71019" b="5101"/>
          <a:stretch>
            <a:fillRect/>
          </a:stretch>
        </p:blipFill>
        <p:spPr bwMode="auto">
          <a:xfrm>
            <a:off x="15974417" y="8107027"/>
            <a:ext cx="1774551" cy="192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35949" y="8441504"/>
            <a:ext cx="4114800" cy="1333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67400" y="6890117"/>
            <a:ext cx="1150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Authors: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Puyang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Zhao, Zhiyi Yue,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Xinhui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Liu,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Jingjin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097147">
            <a:off x="-4072710" y="-3439802"/>
            <a:ext cx="17288011" cy="14647660"/>
          </a:xfrm>
          <a:custGeom>
            <a:avLst/>
            <a:gdLst/>
            <a:ahLst/>
            <a:cxnLst/>
            <a:rect l="l" t="t" r="r" b="b"/>
            <a:pathLst>
              <a:path w="17288011" h="14647660">
                <a:moveTo>
                  <a:pt x="0" y="0"/>
                </a:moveTo>
                <a:lnTo>
                  <a:pt x="17288011" y="0"/>
                </a:lnTo>
                <a:lnTo>
                  <a:pt x="17288011" y="14647660"/>
                </a:lnTo>
                <a:lnTo>
                  <a:pt x="0" y="14647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2955912" y="2704244"/>
            <a:ext cx="7709068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0"/>
              </a:lnSpc>
            </a:pPr>
            <a:endParaRPr lang="en-US" sz="3000" b="1" spc="70" dirty="0">
              <a:solidFill>
                <a:srgbClr val="FFC9B3"/>
              </a:solidFill>
              <a:latin typeface="Nunito Heavy"/>
              <a:ea typeface="Nunito Heavy"/>
              <a:cs typeface="Nunito Heavy"/>
              <a:sym typeface="Nunito Heav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374968"/>
            <a:ext cx="1855197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000" b="1" spc="62" dirty="0">
                <a:solidFill>
                  <a:srgbClr val="2D799C"/>
                </a:solidFill>
                <a:latin typeface="Nunito Heavy"/>
              </a:rPr>
              <a:t>Weighted FL: Aggregation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1371600" y="1790700"/>
                <a:ext cx="14706600" cy="4672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rgbClr val="5C3224"/>
                    </a:solidFill>
                    <a:latin typeface="Nunito"/>
                  </a:rPr>
                  <a:t>Let us consider </a:t>
                </a:r>
                <a14:m>
                  <m:oMath xmlns:m="http://schemas.openxmlformats.org/officeDocument/2006/math">
                    <m:r>
                      <a:rPr lang="en-US" altLang="zh-CN" sz="4000" i="1" dirty="0" smtClean="0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4000" dirty="0">
                    <a:solidFill>
                      <a:srgbClr val="5C3224"/>
                    </a:solidFill>
                    <a:latin typeface="Nunito"/>
                  </a:rPr>
                  <a:t> clients, and each client </a:t>
                </a:r>
                <a:r>
                  <a:rPr lang="en-US" altLang="zh-CN" sz="4000" dirty="0" err="1">
                    <a:solidFill>
                      <a:srgbClr val="5C3224"/>
                    </a:solidFill>
                    <a:latin typeface="Nunito"/>
                  </a:rPr>
                  <a:t>i</a:t>
                </a:r>
                <a:r>
                  <a:rPr lang="en-US" altLang="zh-CN" sz="4000" dirty="0">
                    <a:solidFill>
                      <a:srgbClr val="5C3224"/>
                    </a:solidFill>
                    <a:latin typeface="Nunito"/>
                  </a:rPr>
                  <a:t> holds a local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4000" b="0" i="1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4000" dirty="0">
                    <a:solidFill>
                      <a:srgbClr val="5C3224"/>
                    </a:solidFill>
                    <a:latin typeface="Nunito"/>
                  </a:rPr>
                  <a:t>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4000" b="0" i="1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4000" dirty="0">
                    <a:solidFill>
                      <a:srgbClr val="5C3224"/>
                    </a:solidFill>
                    <a:latin typeface="Nunito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4000" b="0" i="1" smtClean="0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4000" i="1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4000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4000" i="1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4000" i="1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4000" i="1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sSub>
                      <m:sSubPr>
                        <m:ctrlPr>
                          <a:rPr lang="en-US" altLang="zh-CN" sz="4000" b="0" i="1" dirty="0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dirty="0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4000" b="0" i="1" dirty="0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4000" dirty="0">
                  <a:solidFill>
                    <a:srgbClr val="5C3224"/>
                  </a:solidFill>
                  <a:latin typeface="Nunito"/>
                </a:endParaRPr>
              </a:p>
              <a:p>
                <a:endParaRPr lang="en-US" altLang="zh-CN" sz="4000" dirty="0">
                  <a:solidFill>
                    <a:srgbClr val="5C3224"/>
                  </a:solidFill>
                  <a:latin typeface="Nunito"/>
                </a:endParaRPr>
              </a:p>
              <a:p>
                <a:r>
                  <a:rPr lang="en-US" altLang="zh-CN" sz="4000" b="1" dirty="0">
                    <a:solidFill>
                      <a:srgbClr val="5C3224"/>
                    </a:solidFill>
                    <a:latin typeface="Nunito"/>
                  </a:rPr>
                  <a:t>✦ Aggregation rule</a:t>
                </a:r>
                <a:br>
                  <a:rPr lang="en-US" altLang="zh-CN" sz="4000" b="1" dirty="0">
                    <a:solidFill>
                      <a:srgbClr val="5C3224"/>
                    </a:solidFill>
                    <a:latin typeface="Nunito"/>
                  </a:rPr>
                </a:br>
                <a:r>
                  <a:rPr lang="en-US" altLang="zh-CN" sz="4000" b="1" dirty="0">
                    <a:solidFill>
                      <a:srgbClr val="5C3224"/>
                    </a:solidFill>
                    <a:latin typeface="Nunito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4000" b="0" i="1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4000" b="0" i="1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4000" i="1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4000" b="0" i="1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4000" b="0" i="1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4000" i="1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4000" i="1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4000" i="1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4000" i="1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4000" i="1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4000" i="1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f>
                      <m:fPr>
                        <m:ctrlPr>
                          <a:rPr lang="en-US" altLang="zh-CN" sz="4000" i="1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4000" i="1" dirty="0">
                                <a:solidFill>
                                  <a:srgbClr val="5C322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000" i="1" dirty="0">
                                <a:solidFill>
                                  <a:srgbClr val="5C322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4000" i="1" dirty="0">
                                <a:solidFill>
                                  <a:srgbClr val="5C3224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zh-CN" sz="4000" i="1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l-GR" altLang="zh-CN" sz="4000" i="1" dirty="0" smtClean="0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altLang="zh-CN" sz="4000" b="0" i="1" dirty="0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4000" b="0" i="1" dirty="0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4000" b="0" i="1" dirty="0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4000" b="0" i="1" dirty="0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altLang="zh-CN" sz="4000" i="1" dirty="0">
                  <a:solidFill>
                    <a:srgbClr val="5C3224"/>
                  </a:solidFill>
                  <a:latin typeface="Cambria Math" panose="02040503050406030204" pitchFamily="18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0" i="1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4000" b="0" i="1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4000" b="0" i="1" smtClean="0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4000" i="1" dirty="0">
                    <a:solidFill>
                      <a:srgbClr val="5C3224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4000" dirty="0">
                    <a:solidFill>
                      <a:srgbClr val="5C3224"/>
                    </a:solidFill>
                    <a:latin typeface="Nunito"/>
                  </a:rPr>
                  <a:t>global model at round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sz="4000" dirty="0">
                  <a:solidFill>
                    <a:srgbClr val="5C3224"/>
                  </a:solidFill>
                  <a:latin typeface="Nunito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altLang="zh-CN" sz="4000" i="1" dirty="0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altLang="zh-CN" sz="4000" i="1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4000" i="1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4000" i="1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4000" i="1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sz="4000" b="0" i="1" dirty="0" smtClean="0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4000" dirty="0">
                    <a:solidFill>
                      <a:srgbClr val="5C3224"/>
                    </a:solidFill>
                    <a:latin typeface="Nunito"/>
                  </a:rPr>
                  <a:t> local update from client </a:t>
                </a:r>
                <a14:m>
                  <m:oMath xmlns:m="http://schemas.openxmlformats.org/officeDocument/2006/math">
                    <m:r>
                      <a:rPr lang="en-US" altLang="zh-CN" sz="4000" i="1" dirty="0" smtClean="0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4000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790700"/>
                <a:ext cx="14706600" cy="4672113"/>
              </a:xfrm>
              <a:prstGeom prst="rect">
                <a:avLst/>
              </a:prstGeom>
              <a:blipFill rotWithShape="1">
                <a:blip r:embed="rId4"/>
                <a:stretch>
                  <a:fillRect b="-1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3800" y="2933838"/>
            <a:ext cx="6477000" cy="6324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16099318" y="5126424"/>
            <a:ext cx="1295400" cy="39821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5642118" y="6096069"/>
            <a:ext cx="2133600" cy="34296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524000" y="4398714"/>
            <a:ext cx="914400" cy="74478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左大括号 23"/>
          <p:cNvSpPr/>
          <p:nvPr/>
        </p:nvSpPr>
        <p:spPr>
          <a:xfrm>
            <a:off x="2049818" y="7435705"/>
            <a:ext cx="533400" cy="186925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1236771" y="7896591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4000" i="1" dirty="0">
                  <a:solidFill>
                    <a:srgbClr val="5C322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771" y="7896591"/>
                <a:ext cx="838200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51" t="-52" r="51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/>
          <p:cNvSpPr txBox="1"/>
          <p:nvPr/>
        </p:nvSpPr>
        <p:spPr>
          <a:xfrm>
            <a:off x="2663301" y="7020334"/>
            <a:ext cx="8157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Nunito"/>
              </a:rPr>
              <a:t>Distributed back to all clients for the next training round</a:t>
            </a:r>
            <a:endParaRPr lang="zh-CN" altLang="en-US" sz="2800" dirty="0">
              <a:latin typeface="Nunito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65354" y="86851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Nunito"/>
              </a:rPr>
              <a:t>Serves as the final global model for prediction once training converges</a:t>
            </a:r>
            <a:endParaRPr lang="zh-CN" altLang="en-US" sz="2800" dirty="0">
              <a:latin typeface="Nunito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1236771" y="6819900"/>
            <a:ext cx="9659829" cy="2971800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097147">
            <a:off x="-4072710" y="-3439802"/>
            <a:ext cx="17288011" cy="14647660"/>
          </a:xfrm>
          <a:custGeom>
            <a:avLst/>
            <a:gdLst/>
            <a:ahLst/>
            <a:cxnLst/>
            <a:rect l="l" t="t" r="r" b="b"/>
            <a:pathLst>
              <a:path w="17288011" h="14647660">
                <a:moveTo>
                  <a:pt x="0" y="0"/>
                </a:moveTo>
                <a:lnTo>
                  <a:pt x="17288011" y="0"/>
                </a:lnTo>
                <a:lnTo>
                  <a:pt x="17288011" y="14647660"/>
                </a:lnTo>
                <a:lnTo>
                  <a:pt x="0" y="14647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1828800" y="2704244"/>
            <a:ext cx="7709068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0"/>
              </a:lnSpc>
            </a:pPr>
            <a:endParaRPr lang="en-US" sz="3000" b="1" spc="70" dirty="0">
              <a:solidFill>
                <a:srgbClr val="FFC9B3"/>
              </a:solidFill>
              <a:latin typeface="Nunito Heavy"/>
              <a:ea typeface="Nunito Heavy"/>
              <a:cs typeface="Nunito Heavy"/>
              <a:sym typeface="Nunito Heav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374968"/>
            <a:ext cx="1855197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000" b="1" spc="62" dirty="0">
                <a:solidFill>
                  <a:srgbClr val="2D799C"/>
                </a:solidFill>
                <a:latin typeface="Nunito Heavy"/>
              </a:rPr>
              <a:t>Weighted FL: Encryption Phase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38200" y="1516945"/>
            <a:ext cx="17030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5C3224"/>
                </a:solidFill>
                <a:latin typeface="Nunito"/>
              </a:rPr>
              <a:t>To enhance privacy, we incorporate an encryption phase using a </a:t>
            </a:r>
            <a:r>
              <a:rPr lang="en-US" altLang="zh-CN" sz="3600" b="1" dirty="0">
                <a:solidFill>
                  <a:srgbClr val="5C3224"/>
                </a:solidFill>
                <a:latin typeface="Nunito"/>
              </a:rPr>
              <a:t>masking</a:t>
            </a:r>
            <a:r>
              <a:rPr lang="en-US" altLang="zh-CN" sz="3600" dirty="0">
                <a:solidFill>
                  <a:srgbClr val="5C3224"/>
                </a:solidFill>
                <a:latin typeface="Nunito"/>
              </a:rPr>
              <a:t> technique during the transmission of local model updates. This method ensures that individual updates remain confidential.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527549"/>
            <a:ext cx="5638800" cy="6193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矩形 7"/>
          <p:cNvSpPr/>
          <p:nvPr/>
        </p:nvSpPr>
        <p:spPr>
          <a:xfrm>
            <a:off x="5730888" y="6667500"/>
            <a:ext cx="381000" cy="228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6340488" y="674370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6978734" y="6512867"/>
                <a:ext cx="32479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5C3224"/>
                    </a:solidFill>
                    <a:latin typeface="Nunito"/>
                  </a:rPr>
                  <a:t>Add random mask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400" dirty="0">
                  <a:solidFill>
                    <a:srgbClr val="5C3224"/>
                  </a:solidFill>
                  <a:latin typeface="Nunito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734" y="6512867"/>
                <a:ext cx="324795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" t="-66" b="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2835288" y="6057900"/>
            <a:ext cx="1371600" cy="29031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606688" y="7977387"/>
            <a:ext cx="1143000" cy="29031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资料带 16"/>
          <p:cNvSpPr/>
          <p:nvPr/>
        </p:nvSpPr>
        <p:spPr>
          <a:xfrm>
            <a:off x="10434124" y="3383024"/>
            <a:ext cx="6787076" cy="5349751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0744200" y="5079671"/>
            <a:ext cx="6248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Key points: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Individual updates remain confidential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Masks cancel out after aggregation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Ensures privacy without affecting learning outcome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097147">
            <a:off x="-4072710" y="-3439802"/>
            <a:ext cx="17288011" cy="14647660"/>
          </a:xfrm>
          <a:custGeom>
            <a:avLst/>
            <a:gdLst/>
            <a:ahLst/>
            <a:cxnLst/>
            <a:rect l="l" t="t" r="r" b="b"/>
            <a:pathLst>
              <a:path w="17288011" h="14647660">
                <a:moveTo>
                  <a:pt x="0" y="0"/>
                </a:moveTo>
                <a:lnTo>
                  <a:pt x="17288011" y="0"/>
                </a:lnTo>
                <a:lnTo>
                  <a:pt x="17288011" y="14647660"/>
                </a:lnTo>
                <a:lnTo>
                  <a:pt x="0" y="14647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374968"/>
            <a:ext cx="1855197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000" b="1" spc="62" dirty="0">
                <a:solidFill>
                  <a:srgbClr val="2D799C"/>
                </a:solidFill>
                <a:latin typeface="Nunito Heavy"/>
              </a:rPr>
              <a:t>Machine Learning Models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95400" y="1790700"/>
            <a:ext cx="1638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5C3224"/>
                </a:solidFill>
                <a:latin typeface="Nunito"/>
              </a:rPr>
              <a:t>Centralized learning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rgbClr val="5C3224"/>
                </a:solidFill>
                <a:latin typeface="Nunito"/>
              </a:rPr>
              <a:t>Data from all participating institutions are aggregated into a single dataset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rgbClr val="5C3224"/>
                </a:solidFill>
                <a:latin typeface="Nunito"/>
              </a:rPr>
              <a:t>Trains machine learning models on the full spectrum of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rgbClr val="5C3224"/>
                </a:solidFill>
                <a:latin typeface="Nunito"/>
              </a:rPr>
              <a:t>Ignores privacy and decentralization concerns</a:t>
            </a:r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00100" y="4543335"/>
            <a:ext cx="173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pc="62" dirty="0">
                <a:latin typeface="Nunito Heavy"/>
              </a:rPr>
              <a:t>Machine learning models - algorithms benchmarked (both Centralized &amp; Federated):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95400" y="5911215"/>
            <a:ext cx="1653540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rgbClr val="5C3224"/>
                </a:solidFill>
                <a:latin typeface="Nunito"/>
              </a:rPr>
              <a:t>LR – Logistic Regression: coefficients averaged in FL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rgbClr val="5C3224"/>
                </a:solidFill>
                <a:latin typeface="Nunito"/>
              </a:rPr>
              <a:t>RF – Random Forest: global prediction = average of local forests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rgbClr val="5C3224"/>
                </a:solidFill>
                <a:latin typeface="Nunito"/>
              </a:rPr>
              <a:t>SVM – Support Vector Machine: decision scores averaged in FL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rgbClr val="5C3224"/>
                </a:solidFill>
                <a:latin typeface="Nunito"/>
              </a:rPr>
              <a:t>DNN – 3-layer feed-forward NN (</a:t>
            </a:r>
            <a:r>
              <a:rPr lang="en-US" altLang="zh-CN" sz="3600" dirty="0" err="1">
                <a:solidFill>
                  <a:srgbClr val="5C3224"/>
                </a:solidFill>
                <a:latin typeface="Nunito"/>
              </a:rPr>
              <a:t>PyTorch</a:t>
            </a:r>
            <a:r>
              <a:rPr lang="en-US" altLang="zh-CN" sz="3600" dirty="0">
                <a:solidFill>
                  <a:srgbClr val="5C3224"/>
                </a:solidFill>
                <a:latin typeface="Nunito"/>
              </a:rPr>
              <a:t>, </a:t>
            </a:r>
            <a:r>
              <a:rPr lang="en-US" altLang="zh-CN" sz="3600" dirty="0" err="1">
                <a:solidFill>
                  <a:srgbClr val="5C3224"/>
                </a:solidFill>
                <a:latin typeface="Nunito"/>
              </a:rPr>
              <a:t>FedAvg</a:t>
            </a:r>
            <a:r>
              <a:rPr lang="en-US" altLang="zh-CN" sz="3600" dirty="0">
                <a:solidFill>
                  <a:srgbClr val="5C3224"/>
                </a:solidFill>
                <a:latin typeface="Nunito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rgbClr val="5C3224"/>
                </a:solidFill>
                <a:latin typeface="Nunito"/>
              </a:rPr>
              <a:t>Deeper DNN – 5-layer NN with larger hidden dimension (</a:t>
            </a:r>
            <a:r>
              <a:rPr lang="en-US" altLang="zh-CN" sz="3600" dirty="0" err="1">
                <a:solidFill>
                  <a:srgbClr val="5C3224"/>
                </a:solidFill>
                <a:latin typeface="Nunito"/>
              </a:rPr>
              <a:t>PyTorch</a:t>
            </a:r>
            <a:r>
              <a:rPr lang="en-US" altLang="zh-CN" sz="3600" dirty="0">
                <a:solidFill>
                  <a:srgbClr val="5C3224"/>
                </a:solidFill>
                <a:latin typeface="Nunito"/>
              </a:rPr>
              <a:t>, </a:t>
            </a:r>
            <a:r>
              <a:rPr lang="en-US" altLang="zh-CN" sz="3600" dirty="0" err="1">
                <a:solidFill>
                  <a:srgbClr val="5C3224"/>
                </a:solidFill>
                <a:latin typeface="Nunito"/>
              </a:rPr>
              <a:t>FedAvg</a:t>
            </a:r>
            <a:r>
              <a:rPr lang="en-US" altLang="zh-CN" sz="3600" dirty="0">
                <a:solidFill>
                  <a:srgbClr val="5C3224"/>
                </a:solidFill>
                <a:latin typeface="Nunito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097147">
            <a:off x="-4148911" y="-3516002"/>
            <a:ext cx="17288011" cy="14647660"/>
          </a:xfrm>
          <a:custGeom>
            <a:avLst/>
            <a:gdLst/>
            <a:ahLst/>
            <a:cxnLst/>
            <a:rect l="l" t="t" r="r" b="b"/>
            <a:pathLst>
              <a:path w="17288011" h="14647660">
                <a:moveTo>
                  <a:pt x="0" y="0"/>
                </a:moveTo>
                <a:lnTo>
                  <a:pt x="17288011" y="0"/>
                </a:lnTo>
                <a:lnTo>
                  <a:pt x="17288011" y="14647660"/>
                </a:lnTo>
                <a:lnTo>
                  <a:pt x="0" y="146476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1050207" y="2323244"/>
            <a:ext cx="7709068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0"/>
              </a:lnSpc>
            </a:pPr>
            <a:endParaRPr lang="en-US" sz="3000" b="1" spc="70" dirty="0">
              <a:solidFill>
                <a:srgbClr val="FFC9B3"/>
              </a:solidFill>
              <a:latin typeface="Nunito Heavy"/>
              <a:ea typeface="Nunito Heavy"/>
              <a:cs typeface="Nunito Heavy"/>
              <a:sym typeface="Nunito Heav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45" y="114300"/>
            <a:ext cx="14182679" cy="116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7000" b="1" spc="62" dirty="0">
                <a:solidFill>
                  <a:srgbClr val="2D799C"/>
                </a:solidFill>
                <a:latin typeface="Nunito Heavy"/>
              </a:rPr>
              <a:t>Performance Comparison</a:t>
            </a:r>
          </a:p>
        </p:txBody>
      </p:sp>
      <p:graphicFrame>
        <p:nvGraphicFramePr>
          <p:cNvPr id="24" name="表格 23"/>
          <p:cNvGraphicFramePr/>
          <p:nvPr>
            <p:custDataLst>
              <p:tags r:id="rId1"/>
            </p:custDataLst>
          </p:nvPr>
        </p:nvGraphicFramePr>
        <p:xfrm>
          <a:off x="228600" y="1282700"/>
          <a:ext cx="16760190" cy="633539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5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6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0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6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0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8995"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Nunito"/>
                        </a:rPr>
                        <a:t>Model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Nunito"/>
                        </a:rPr>
                        <a:t>Framework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Nunito"/>
                        </a:rPr>
                        <a:t>Weighted F1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Nunito"/>
                        </a:rPr>
                        <a:t>AUC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Nunito"/>
                        </a:rPr>
                        <a:t>Precision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Nunito"/>
                        </a:rPr>
                        <a:t>Recall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LR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Centralized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altLang="zh-CN" sz="2400" b="1" dirty="0">
                        <a:solidFill>
                          <a:schemeClr val="tx1"/>
                        </a:solidFill>
                        <a:latin typeface="Nunito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Federated (No Enc.)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altLang="zh-CN" sz="2400" b="1" dirty="0">
                        <a:solidFill>
                          <a:schemeClr val="tx1"/>
                        </a:solidFill>
                        <a:latin typeface="Nunito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Federated (With Enc.)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SVM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Centralized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altLang="zh-CN" sz="2400" b="1" dirty="0">
                        <a:solidFill>
                          <a:schemeClr val="tx1"/>
                        </a:solidFill>
                        <a:latin typeface="Nunito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Federated (No Enc.)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altLang="zh-CN" sz="2400" b="1" dirty="0">
                        <a:solidFill>
                          <a:schemeClr val="tx1"/>
                        </a:solidFill>
                        <a:latin typeface="Nunito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Federated (With Enc.)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RF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Centralized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altLang="zh-CN" sz="2400" b="1" dirty="0">
                        <a:solidFill>
                          <a:schemeClr val="tx1"/>
                        </a:solidFill>
                        <a:latin typeface="Nunito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Federated (No Enc.)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altLang="zh-CN" sz="2400" b="1" dirty="0">
                        <a:solidFill>
                          <a:schemeClr val="tx1"/>
                        </a:solidFill>
                        <a:latin typeface="Nunito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Federated (With Enc.)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DNN (3L)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Centralized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altLang="zh-CN" sz="2400" b="1" dirty="0">
                        <a:solidFill>
                          <a:schemeClr val="tx1"/>
                        </a:solidFill>
                        <a:latin typeface="Nunito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Federated (No Enc.)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altLang="zh-CN" sz="2400" b="1" dirty="0">
                        <a:solidFill>
                          <a:schemeClr val="tx1"/>
                        </a:solidFill>
                        <a:latin typeface="Nunito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Federated (With Enc.)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Deeper DNN (5L)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Centralized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altLang="zh-CN" sz="2400" b="1" dirty="0">
                        <a:solidFill>
                          <a:schemeClr val="tx1"/>
                        </a:solidFill>
                        <a:latin typeface="Nunito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Federated (No Enc.)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altLang="zh-CN" sz="2400" b="1" dirty="0">
                        <a:solidFill>
                          <a:schemeClr val="tx1"/>
                        </a:solidFill>
                        <a:latin typeface="Nunito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Federated (With Enc.)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Nunito"/>
                        </a:rPr>
                        <a:t>0.87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-152400" y="7810500"/>
            <a:ext cx="16483965" cy="1901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5C3224"/>
                </a:solidFill>
                <a:latin typeface="Nunito"/>
              </a:rPr>
              <a:t>Weighted FL consistently matches or surpasses centralized learning.</a:t>
            </a:r>
          </a:p>
          <a:p>
            <a:pPr marL="28575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5C3224"/>
                </a:solidFill>
                <a:latin typeface="Nunito"/>
              </a:rPr>
              <a:t>Classical models (SVM, RF) show the strongest improvements.</a:t>
            </a:r>
          </a:p>
          <a:p>
            <a:pPr marL="28575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5C3224"/>
                </a:solidFill>
                <a:latin typeface="Nunito"/>
              </a:rPr>
              <a:t>Deep models remain stable; encryption introduces no accuracy loss.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78821">
            <a:off x="-5441542" y="-9028198"/>
            <a:ext cx="17288011" cy="14647660"/>
          </a:xfrm>
          <a:custGeom>
            <a:avLst/>
            <a:gdLst/>
            <a:ahLst/>
            <a:cxnLst/>
            <a:rect l="l" t="t" r="r" b="b"/>
            <a:pathLst>
              <a:path w="17288011" h="14647660">
                <a:moveTo>
                  <a:pt x="0" y="0"/>
                </a:moveTo>
                <a:lnTo>
                  <a:pt x="17288011" y="0"/>
                </a:lnTo>
                <a:lnTo>
                  <a:pt x="17288011" y="14647660"/>
                </a:lnTo>
                <a:lnTo>
                  <a:pt x="0" y="14647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altLang="zh-CN"/>
              <a:t>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-38100"/>
            <a:ext cx="16689070" cy="116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000" b="1" spc="62" dirty="0">
                <a:solidFill>
                  <a:srgbClr val="2D799C"/>
                </a:solidFill>
                <a:latin typeface="Nunito Heavy"/>
              </a:rPr>
              <a:t>Model-specific Performance Gains</a:t>
            </a:r>
          </a:p>
        </p:txBody>
      </p:sp>
      <p:pic>
        <p:nvPicPr>
          <p:cNvPr id="4" name="图片 3" descr="F1_comparis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57300"/>
            <a:ext cx="8380095" cy="5238115"/>
          </a:xfrm>
          <a:prstGeom prst="rect">
            <a:avLst/>
          </a:prstGeom>
        </p:spPr>
      </p:pic>
      <p:pic>
        <p:nvPicPr>
          <p:cNvPr id="5" name="图片 4" descr="AUC_comparison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1207135"/>
            <a:ext cx="8542655" cy="53390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4800" y="6362700"/>
            <a:ext cx="1799590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5C3224"/>
                </a:solidFill>
                <a:latin typeface="Nunito"/>
              </a:rPr>
              <a:t>SVM and RF show the largest AUC gains under federated learning.</a:t>
            </a: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5C3224"/>
                </a:solidFill>
                <a:latin typeface="Nunito"/>
              </a:rPr>
              <a:t>LR achieves a slight F1 improvement while maintaining comparable AUC.</a:t>
            </a: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5C3224"/>
                </a:solidFill>
                <a:latin typeface="Nunito"/>
              </a:rPr>
              <a:t>DNNs remain stable in both AUC and F1, unaffected by encryption.</a:t>
            </a: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5C3224"/>
                </a:solidFill>
                <a:latin typeface="Nunito"/>
              </a:rPr>
              <a:t>Classical models, particularly SVM and RF, benefit most from federated learning, while deep networks maintain stable performance without loss from encryption.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78821">
            <a:off x="-5441542" y="-9028198"/>
            <a:ext cx="17288011" cy="14647660"/>
          </a:xfrm>
          <a:custGeom>
            <a:avLst/>
            <a:gdLst/>
            <a:ahLst/>
            <a:cxnLst/>
            <a:rect l="l" t="t" r="r" b="b"/>
            <a:pathLst>
              <a:path w="17288011" h="14647660">
                <a:moveTo>
                  <a:pt x="0" y="0"/>
                </a:moveTo>
                <a:lnTo>
                  <a:pt x="17288011" y="0"/>
                </a:lnTo>
                <a:lnTo>
                  <a:pt x="17288011" y="14647660"/>
                </a:lnTo>
                <a:lnTo>
                  <a:pt x="0" y="14647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altLang="zh-CN"/>
              <a:t>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-38100"/>
            <a:ext cx="17673320" cy="116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000" b="1" spc="62" dirty="0">
                <a:solidFill>
                  <a:srgbClr val="2D799C"/>
                </a:solidFill>
                <a:latin typeface="Nunito Heavy"/>
              </a:rPr>
              <a:t>Feature Contributions (SHAP Analysis)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577320" y="1485900"/>
            <a:ext cx="6710680" cy="7847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5C3224"/>
                </a:solidFill>
                <a:latin typeface="Nunito"/>
              </a:rPr>
              <a:t>BMI emerges as the dominant predictor, strongly increasing diabetes risk.</a:t>
            </a:r>
          </a:p>
          <a:p>
            <a:pPr marL="457200" indent="-45720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5C3224"/>
                </a:solidFill>
                <a:latin typeface="Nunito"/>
              </a:rPr>
              <a:t>Age, high blood pressure, and heart disease contribute significantly as secondary risk factors.</a:t>
            </a:r>
          </a:p>
          <a:p>
            <a:pPr marL="457200" indent="-45720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5C3224"/>
                </a:solidFill>
                <a:latin typeface="Nunito"/>
              </a:rPr>
              <a:t>Smoking and Sex show negligible influence across most cases.</a:t>
            </a:r>
          </a:p>
          <a:p>
            <a:pPr marL="457200" indent="-45720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5C3224"/>
                </a:solidFill>
                <a:latin typeface="Nunito"/>
              </a:rPr>
              <a:t>The feature impact patterns mirror established clinical knowledge, reinforcing trust and face validity of the model.</a:t>
            </a:r>
          </a:p>
        </p:txBody>
      </p:sp>
      <p:pic>
        <p:nvPicPr>
          <p:cNvPr id="3" name="图片 2" descr="sha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85900"/>
            <a:ext cx="11008995" cy="62471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6200" y="114300"/>
            <a:ext cx="18655665" cy="1153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900" b="1" spc="62" dirty="0">
                <a:solidFill>
                  <a:srgbClr val="2D799C"/>
                </a:solidFill>
                <a:latin typeface="Nunito Heavy"/>
              </a:rPr>
              <a:t>Encryption and Communication Overhead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203450" y="2324100"/>
          <a:ext cx="13348970" cy="373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4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4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40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 dirty="0">
                          <a:solidFill>
                            <a:srgbClr val="5C3224"/>
                          </a:solidFill>
                          <a:latin typeface="Nunito"/>
                        </a:rPr>
                        <a:t>Metric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 dirty="0">
                          <a:solidFill>
                            <a:srgbClr val="5C3224"/>
                          </a:solidFill>
                          <a:latin typeface="Nunito"/>
                        </a:rPr>
                        <a:t>Value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0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 dirty="0">
                          <a:solidFill>
                            <a:srgbClr val="5C3224"/>
                          </a:solidFill>
                          <a:latin typeface="Nunito"/>
                        </a:rPr>
                        <a:t> Avg. Encryption Time / round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 b="1" dirty="0">
                          <a:solidFill>
                            <a:srgbClr val="5C3224"/>
                          </a:solidFill>
                          <a:latin typeface="Nunito"/>
                        </a:rPr>
                        <a:t>0.0001 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0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 b="1" dirty="0">
                          <a:solidFill>
                            <a:srgbClr val="5C3224"/>
                          </a:solidFill>
                          <a:latin typeface="Nunito"/>
                        </a:rPr>
                        <a:t>Avg. Decryption Time / round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 b="1" dirty="0">
                          <a:solidFill>
                            <a:srgbClr val="5C3224"/>
                          </a:solidFill>
                          <a:latin typeface="Nunito"/>
                        </a:rPr>
                        <a:t>0.0013 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0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 b="1" dirty="0">
                          <a:solidFill>
                            <a:srgbClr val="5C3224"/>
                          </a:solidFill>
                          <a:latin typeface="Nunito"/>
                        </a:rPr>
                        <a:t>Communication cost / round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 b="1" dirty="0">
                          <a:solidFill>
                            <a:srgbClr val="5C3224"/>
                          </a:solidFill>
                          <a:latin typeface="Nunito"/>
                        </a:rPr>
                        <a:t>0.16 KB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685800" y="6667500"/>
            <a:ext cx="1703260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chemeClr val="tx1"/>
                </a:solidFill>
                <a:latin typeface="Nunito"/>
              </a:rPr>
              <a:t>Encryption and decryption add negligible latency (0.0001–0.0013s/round).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chemeClr val="tx1"/>
                </a:solidFill>
                <a:latin typeface="Nunito"/>
              </a:rPr>
              <a:t>Communication cost is minimal and stable (≈0.16 KB/round).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chemeClr val="tx1"/>
                </a:solidFill>
                <a:latin typeface="Nunito"/>
              </a:rPr>
              <a:t>Privacy is preserved without accuracy loss or efficiency trade-off.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372171" flipV="1">
            <a:off x="13601065" y="6412865"/>
            <a:ext cx="11158855" cy="8075295"/>
          </a:xfrm>
          <a:custGeom>
            <a:avLst/>
            <a:gdLst/>
            <a:ahLst/>
            <a:cxnLst/>
            <a:rect l="l" t="t" r="r" b="b"/>
            <a:pathLst>
              <a:path w="11159046" h="12081644">
                <a:moveTo>
                  <a:pt x="0" y="12081644"/>
                </a:moveTo>
                <a:lnTo>
                  <a:pt x="11159046" y="12081644"/>
                </a:lnTo>
                <a:lnTo>
                  <a:pt x="11159046" y="0"/>
                </a:lnTo>
                <a:lnTo>
                  <a:pt x="0" y="0"/>
                </a:lnTo>
                <a:lnTo>
                  <a:pt x="0" y="120816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247561"/>
            <a:ext cx="17405496" cy="1213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7000" b="1" spc="62" dirty="0">
                <a:solidFill>
                  <a:srgbClr val="2D799C"/>
                </a:solidFill>
                <a:latin typeface="Nunito Heavy"/>
                <a:sym typeface="Nunito Heavy"/>
              </a:rPr>
              <a:t>Conclusion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1866900"/>
            <a:ext cx="17847310" cy="673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rgbClr val="5C3224"/>
                </a:solidFill>
                <a:latin typeface="Nunito"/>
              </a:rPr>
              <a:t>Weighted FL with encryption achieves equal or better performance than centralized learning across classical and deep models.</a:t>
            </a:r>
          </a:p>
          <a:p>
            <a:pPr marL="571500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rgbClr val="5C3224"/>
                </a:solidFill>
                <a:latin typeface="Nunito"/>
              </a:rPr>
              <a:t>Privacy is preserved with negligible encryption overhead, ensuring feasibility for routine clinical networks.</a:t>
            </a:r>
          </a:p>
          <a:p>
            <a:pPr marL="571500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rgbClr val="5C3224"/>
                </a:solidFill>
                <a:latin typeface="Nunito"/>
              </a:rPr>
              <a:t>Model interpretability is supported by clinically meaningful features, led by BMI and followed by key factors such as age, hypertension, and heart disease.</a:t>
            </a:r>
          </a:p>
          <a:p>
            <a:pPr marL="571500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rgbClr val="5C3224"/>
                </a:solidFill>
                <a:latin typeface="Nunito"/>
              </a:rPr>
              <a:t>The framework demonstrates practical scalability for multi-institutional healthcare collaboration.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6737149" flipH="1" flipV="1">
            <a:off x="-7706769" y="-9848273"/>
            <a:ext cx="15744553" cy="13339931"/>
          </a:xfrm>
          <a:custGeom>
            <a:avLst/>
            <a:gdLst/>
            <a:ahLst/>
            <a:cxnLst/>
            <a:rect l="l" t="t" r="r" b="b"/>
            <a:pathLst>
              <a:path w="15744553" h="13339931">
                <a:moveTo>
                  <a:pt x="15744553" y="13339931"/>
                </a:moveTo>
                <a:lnTo>
                  <a:pt x="0" y="13339931"/>
                </a:lnTo>
                <a:lnTo>
                  <a:pt x="0" y="0"/>
                </a:lnTo>
                <a:lnTo>
                  <a:pt x="15744553" y="0"/>
                </a:lnTo>
                <a:lnTo>
                  <a:pt x="15744553" y="1333993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247561"/>
            <a:ext cx="17405496" cy="1213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7000" b="1" spc="62" dirty="0">
                <a:solidFill>
                  <a:srgbClr val="2D799C"/>
                </a:solidFill>
                <a:latin typeface="Nunito Heavy"/>
                <a:sym typeface="Nunito Heavy"/>
              </a:rPr>
              <a:t>Limitation &amp; Future Work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1790700"/>
            <a:ext cx="17847310" cy="759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5C3224"/>
                </a:solidFill>
                <a:latin typeface="Nunito"/>
              </a:rPr>
              <a:t>Limitations</a:t>
            </a:r>
          </a:p>
          <a:p>
            <a:pPr marL="1028700" lvl="1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900" b="1" dirty="0">
                <a:solidFill>
                  <a:srgbClr val="5C3224"/>
                </a:solidFill>
                <a:latin typeface="Nunito"/>
              </a:rPr>
              <a:t>Conducted on a cross-sectional dataset with limited features, which may restrict generalizability.</a:t>
            </a:r>
          </a:p>
          <a:p>
            <a:pPr marL="1028700" lvl="1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900" b="1" dirty="0">
                <a:solidFill>
                  <a:srgbClr val="5C3224"/>
                </a:solidFill>
                <a:latin typeface="Nunito"/>
              </a:rPr>
              <a:t>Site-level differences in coding practices and label quality were not fully addressed.</a:t>
            </a:r>
          </a:p>
          <a:p>
            <a:pPr marL="1028700" lvl="1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900" b="1" dirty="0">
                <a:solidFill>
                  <a:srgbClr val="5C3224"/>
                </a:solidFill>
                <a:latin typeface="Nunito"/>
              </a:rPr>
              <a:t>Real-world challenges such as client dropout, unstable networks, and adversarial risks were not modeled.</a:t>
            </a:r>
          </a:p>
          <a:p>
            <a:pPr marL="571500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5C3224"/>
                </a:solidFill>
                <a:latin typeface="Nunito"/>
              </a:rPr>
              <a:t>Future Work</a:t>
            </a:r>
          </a:p>
          <a:p>
            <a:pPr marL="1028700" lvl="1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900" b="1" dirty="0">
                <a:solidFill>
                  <a:srgbClr val="5C3224"/>
                </a:solidFill>
                <a:latin typeface="Nunito"/>
              </a:rPr>
              <a:t>Extend to larger and more diverse multi-institutional datasets, including longitudinal records.</a:t>
            </a:r>
          </a:p>
          <a:p>
            <a:pPr marL="1028700" lvl="1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900" b="1" dirty="0">
                <a:solidFill>
                  <a:srgbClr val="5C3224"/>
                </a:solidFill>
                <a:latin typeface="Nunito"/>
              </a:rPr>
              <a:t>Incorporate additional modalities (e.g., imaging, notes) to enrich predictive performance.</a:t>
            </a:r>
          </a:p>
          <a:p>
            <a:pPr marL="1028700" lvl="1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900" b="1" dirty="0">
                <a:solidFill>
                  <a:srgbClr val="5C3224"/>
                </a:solidFill>
                <a:latin typeface="Nunito"/>
              </a:rPr>
              <a:t>Explore advanced privacy-preserving techniques (e.g., differential privacy, secure aggregation).</a:t>
            </a:r>
          </a:p>
          <a:p>
            <a:pPr marL="1028700" lvl="1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900" b="1" dirty="0">
                <a:solidFill>
                  <a:srgbClr val="5C3224"/>
                </a:solidFill>
                <a:latin typeface="Nunito"/>
              </a:rPr>
              <a:t>Address system-level robustness through simulations of communication delays and client heterogeneity.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01030" y="2106263"/>
            <a:ext cx="9685940" cy="107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6800" b="1" spc="68">
                <a:solidFill>
                  <a:srgbClr val="2D799C"/>
                </a:solidFill>
                <a:latin typeface="Nunito Heavy"/>
                <a:ea typeface="Nunito Heavy"/>
                <a:cs typeface="Nunito Heavy"/>
                <a:sym typeface="Nunito Heavy"/>
              </a:rPr>
              <a:t>THANK YOU!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301030" y="3470863"/>
            <a:ext cx="9685940" cy="4671775"/>
            <a:chOff x="0" y="0"/>
            <a:chExt cx="2551029" cy="12304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51029" cy="1230426"/>
            </a:xfrm>
            <a:custGeom>
              <a:avLst/>
              <a:gdLst/>
              <a:ahLst/>
              <a:cxnLst/>
              <a:rect l="l" t="t" r="r" b="b"/>
              <a:pathLst>
                <a:path w="2551029" h="1230426">
                  <a:moveTo>
                    <a:pt x="9592" y="0"/>
                  </a:moveTo>
                  <a:lnTo>
                    <a:pt x="2541438" y="0"/>
                  </a:lnTo>
                  <a:cubicBezTo>
                    <a:pt x="2546735" y="0"/>
                    <a:pt x="2551029" y="4294"/>
                    <a:pt x="2551029" y="9592"/>
                  </a:cubicBezTo>
                  <a:lnTo>
                    <a:pt x="2551029" y="1220835"/>
                  </a:lnTo>
                  <a:cubicBezTo>
                    <a:pt x="2551029" y="1226132"/>
                    <a:pt x="2546735" y="1230426"/>
                    <a:pt x="2541438" y="1230426"/>
                  </a:cubicBezTo>
                  <a:lnTo>
                    <a:pt x="9592" y="1230426"/>
                  </a:lnTo>
                  <a:cubicBezTo>
                    <a:pt x="4294" y="1230426"/>
                    <a:pt x="0" y="1226132"/>
                    <a:pt x="0" y="1220835"/>
                  </a:cubicBezTo>
                  <a:lnTo>
                    <a:pt x="0" y="9592"/>
                  </a:lnTo>
                  <a:cubicBezTo>
                    <a:pt x="0" y="4294"/>
                    <a:pt x="4294" y="0"/>
                    <a:pt x="9592" y="0"/>
                  </a:cubicBezTo>
                  <a:close/>
                </a:path>
              </a:pathLst>
            </a:custGeom>
            <a:solidFill>
              <a:srgbClr val="A5DAF3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551029" cy="1287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60"/>
                </a:lnSpc>
              </a:pPr>
              <a:r>
                <a:rPr lang="en-US" sz="3400" dirty="0">
                  <a:solidFill>
                    <a:srgbClr val="5C3224"/>
                  </a:solidFill>
                  <a:latin typeface="Nunito"/>
                  <a:ea typeface="Nunito"/>
                  <a:cs typeface="Nunito"/>
                  <a:sym typeface="Nunito"/>
                </a:rPr>
                <a:t>Thank you for watching our presentation! 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 dirty="0">
                  <a:solidFill>
                    <a:srgbClr val="5C3224"/>
                  </a:solidFill>
                  <a:latin typeface="Nunito"/>
                  <a:ea typeface="Nunito"/>
                  <a:cs typeface="Nunito"/>
                  <a:sym typeface="Nunito"/>
                </a:rPr>
                <a:t>Do you have any questions, comments, or suggestions?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6737149" flipH="1" flipV="1">
            <a:off x="-7476913" y="-9145504"/>
            <a:ext cx="15744553" cy="13339931"/>
          </a:xfrm>
          <a:custGeom>
            <a:avLst/>
            <a:gdLst/>
            <a:ahLst/>
            <a:cxnLst/>
            <a:rect l="l" t="t" r="r" b="b"/>
            <a:pathLst>
              <a:path w="15744553" h="13339931">
                <a:moveTo>
                  <a:pt x="15744553" y="13339931"/>
                </a:moveTo>
                <a:lnTo>
                  <a:pt x="0" y="13339931"/>
                </a:lnTo>
                <a:lnTo>
                  <a:pt x="0" y="0"/>
                </a:lnTo>
                <a:lnTo>
                  <a:pt x="15744553" y="0"/>
                </a:lnTo>
                <a:lnTo>
                  <a:pt x="15744553" y="1333993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>
          <a:xfrm rot="6590698">
            <a:off x="10415723" y="5944493"/>
            <a:ext cx="15744553" cy="13339931"/>
          </a:xfrm>
          <a:custGeom>
            <a:avLst/>
            <a:gdLst/>
            <a:ahLst/>
            <a:cxnLst/>
            <a:rect l="l" t="t" r="r" b="b"/>
            <a:pathLst>
              <a:path w="15744553" h="13339931">
                <a:moveTo>
                  <a:pt x="0" y="0"/>
                </a:moveTo>
                <a:lnTo>
                  <a:pt x="15744554" y="0"/>
                </a:lnTo>
                <a:lnTo>
                  <a:pt x="15744554" y="13339931"/>
                </a:lnTo>
                <a:lnTo>
                  <a:pt x="0" y="133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>
          <a:xfrm rot="6590698">
            <a:off x="10868136" y="6279139"/>
            <a:ext cx="15744553" cy="13339931"/>
          </a:xfrm>
          <a:custGeom>
            <a:avLst/>
            <a:gdLst/>
            <a:ahLst/>
            <a:cxnLst/>
            <a:rect l="l" t="t" r="r" b="b"/>
            <a:pathLst>
              <a:path w="15744553" h="13339931">
                <a:moveTo>
                  <a:pt x="0" y="0"/>
                </a:moveTo>
                <a:lnTo>
                  <a:pt x="15744553" y="0"/>
                </a:lnTo>
                <a:lnTo>
                  <a:pt x="15744553" y="13339930"/>
                </a:lnTo>
                <a:lnTo>
                  <a:pt x="0" y="13339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>
          <a:xfrm rot="6737149" flipH="1" flipV="1">
            <a:off x="-7687719" y="-9827318"/>
            <a:ext cx="15744553" cy="13339931"/>
          </a:xfrm>
          <a:custGeom>
            <a:avLst/>
            <a:gdLst/>
            <a:ahLst/>
            <a:cxnLst/>
            <a:rect l="l" t="t" r="r" b="b"/>
            <a:pathLst>
              <a:path w="15744553" h="13339931">
                <a:moveTo>
                  <a:pt x="15744553" y="13339931"/>
                </a:moveTo>
                <a:lnTo>
                  <a:pt x="0" y="13339931"/>
                </a:lnTo>
                <a:lnTo>
                  <a:pt x="0" y="0"/>
                </a:lnTo>
                <a:lnTo>
                  <a:pt x="15744553" y="0"/>
                </a:lnTo>
                <a:lnTo>
                  <a:pt x="15744553" y="1333993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79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6083" y="281854"/>
            <a:ext cx="11292041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000" b="1" i="0" u="none" strike="noStrike" kern="1200" cap="none" spc="70" normalizeH="0" baseline="0" noProof="0" dirty="0">
                <a:ln>
                  <a:noFill/>
                </a:ln>
                <a:solidFill>
                  <a:srgbClr val="FFC9B3"/>
                </a:solidFill>
                <a:effectLst/>
                <a:uLnTx/>
                <a:uFillTx/>
                <a:latin typeface="Nunito Heavy"/>
                <a:ea typeface="宋体" panose="02010600030101010101" pitchFamily="2" charset="-122"/>
                <a:cs typeface="+mn-cs"/>
              </a:rPr>
              <a:t>A Global Health Crisis</a:t>
            </a:r>
            <a:endParaRPr kumimoji="0" lang="en-US" sz="7000" b="1" i="0" u="none" strike="noStrike" kern="1200" cap="none" spc="70" normalizeH="0" baseline="0" noProof="0" dirty="0">
              <a:ln>
                <a:noFill/>
              </a:ln>
              <a:solidFill>
                <a:srgbClr val="FFC9B3"/>
              </a:solidFill>
              <a:effectLst/>
              <a:uLnTx/>
              <a:uFillTx/>
              <a:latin typeface="Nunito Heavy"/>
              <a:ea typeface="+mn-ea"/>
              <a:cs typeface="+mn-cs"/>
              <a:sym typeface="Nunito Heavy"/>
            </a:endParaRPr>
          </a:p>
        </p:txBody>
      </p:sp>
      <p:sp>
        <p:nvSpPr>
          <p:cNvPr id="5" name="Freeform 5"/>
          <p:cNvSpPr/>
          <p:nvPr/>
        </p:nvSpPr>
        <p:spPr>
          <a:xfrm rot="1324296">
            <a:off x="16778262" y="2828206"/>
            <a:ext cx="1447258" cy="1460501"/>
          </a:xfrm>
          <a:custGeom>
            <a:avLst/>
            <a:gdLst/>
            <a:ahLst/>
            <a:cxnLst/>
            <a:rect l="l" t="t" r="r" b="b"/>
            <a:pathLst>
              <a:path w="2143032" h="1971589">
                <a:moveTo>
                  <a:pt x="0" y="0"/>
                </a:moveTo>
                <a:lnTo>
                  <a:pt x="2143032" y="0"/>
                </a:lnTo>
                <a:lnTo>
                  <a:pt x="2143032" y="1971589"/>
                </a:lnTo>
                <a:lnTo>
                  <a:pt x="0" y="19715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1881308">
            <a:off x="17020161" y="4899614"/>
            <a:ext cx="495646" cy="1919755"/>
          </a:xfrm>
          <a:custGeom>
            <a:avLst/>
            <a:gdLst/>
            <a:ahLst/>
            <a:cxnLst/>
            <a:rect l="l" t="t" r="r" b="b"/>
            <a:pathLst>
              <a:path w="495646" h="1919755">
                <a:moveTo>
                  <a:pt x="0" y="0"/>
                </a:moveTo>
                <a:lnTo>
                  <a:pt x="495646" y="0"/>
                </a:lnTo>
                <a:lnTo>
                  <a:pt x="495646" y="1919755"/>
                </a:lnTo>
                <a:lnTo>
                  <a:pt x="0" y="19197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3932114">
            <a:off x="15578197" y="72844"/>
            <a:ext cx="1470624" cy="2191987"/>
          </a:xfrm>
          <a:custGeom>
            <a:avLst/>
            <a:gdLst/>
            <a:ahLst/>
            <a:cxnLst/>
            <a:rect l="l" t="t" r="r" b="b"/>
            <a:pathLst>
              <a:path w="1470624" h="2191987">
                <a:moveTo>
                  <a:pt x="0" y="0"/>
                </a:moveTo>
                <a:lnTo>
                  <a:pt x="1470624" y="0"/>
                </a:lnTo>
                <a:lnTo>
                  <a:pt x="1470624" y="2191987"/>
                </a:lnTo>
                <a:lnTo>
                  <a:pt x="0" y="21919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3492097">
            <a:off x="17077314" y="194531"/>
            <a:ext cx="525989" cy="2277903"/>
          </a:xfrm>
          <a:custGeom>
            <a:avLst/>
            <a:gdLst/>
            <a:ahLst/>
            <a:cxnLst/>
            <a:rect l="l" t="t" r="r" b="b"/>
            <a:pathLst>
              <a:path w="525989" h="2277903">
                <a:moveTo>
                  <a:pt x="0" y="0"/>
                </a:moveTo>
                <a:lnTo>
                  <a:pt x="525988" y="0"/>
                </a:lnTo>
                <a:lnTo>
                  <a:pt x="525988" y="2277903"/>
                </a:lnTo>
                <a:lnTo>
                  <a:pt x="0" y="2277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546365">
            <a:off x="16085747" y="7348049"/>
            <a:ext cx="1914123" cy="2427433"/>
          </a:xfrm>
          <a:custGeom>
            <a:avLst/>
            <a:gdLst/>
            <a:ahLst/>
            <a:cxnLst/>
            <a:rect l="l" t="t" r="r" b="b"/>
            <a:pathLst>
              <a:path w="3497479" h="4049712">
                <a:moveTo>
                  <a:pt x="0" y="0"/>
                </a:moveTo>
                <a:lnTo>
                  <a:pt x="3497479" y="0"/>
                </a:lnTo>
                <a:lnTo>
                  <a:pt x="3497479" y="4049713"/>
                </a:lnTo>
                <a:lnTo>
                  <a:pt x="0" y="40497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716000" y="5219700"/>
            <a:ext cx="3072427" cy="4921841"/>
          </a:xfrm>
          <a:custGeom>
            <a:avLst/>
            <a:gdLst/>
            <a:ahLst/>
            <a:cxnLst/>
            <a:rect l="l" t="t" r="r" b="b"/>
            <a:pathLst>
              <a:path w="4961738" h="9410192">
                <a:moveTo>
                  <a:pt x="0" y="0"/>
                </a:moveTo>
                <a:lnTo>
                  <a:pt x="4961737" y="0"/>
                </a:lnTo>
                <a:lnTo>
                  <a:pt x="4961737" y="9410192"/>
                </a:lnTo>
                <a:lnTo>
                  <a:pt x="0" y="94101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0" name="Picture 6" descr="Generated image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11" r="5278"/>
          <a:stretch>
            <a:fillRect/>
          </a:stretch>
        </p:blipFill>
        <p:spPr bwMode="auto">
          <a:xfrm>
            <a:off x="2286000" y="9353808"/>
            <a:ext cx="8686800" cy="111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enerated image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0"/>
          <a:stretch>
            <a:fillRect/>
          </a:stretch>
        </p:blipFill>
        <p:spPr bwMode="auto">
          <a:xfrm>
            <a:off x="1826441" y="777367"/>
            <a:ext cx="97536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79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38352" y="2169122"/>
            <a:ext cx="7474389" cy="109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0"/>
              </a:lnSpc>
            </a:pPr>
            <a:r>
              <a:rPr lang="en-US" sz="7000" b="1" spc="70" dirty="0">
                <a:solidFill>
                  <a:srgbClr val="FFC9B3"/>
                </a:solidFill>
                <a:latin typeface="Nunito Heavy"/>
                <a:ea typeface="Nunito Heavy"/>
                <a:cs typeface="Nunito Heavy"/>
                <a:sym typeface="Nunito Heavy"/>
              </a:rPr>
              <a:t>GET IN TOUCH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04485" y="4646175"/>
            <a:ext cx="7474389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>
                <a:solidFill>
                  <a:srgbClr val="FFC9B3"/>
                </a:solidFill>
                <a:latin typeface="Nunito Bold" panose="00000800000000000000"/>
                <a:ea typeface="Nunito Bold" panose="00000800000000000000"/>
                <a:cs typeface="Nunito Bold" panose="00000800000000000000"/>
                <a:sym typeface="Nunito Bold" panose="00000800000000000000"/>
              </a:rPr>
              <a:t>WEBSITE: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04485" y="5291970"/>
            <a:ext cx="7474389" cy="65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FFC9B3"/>
                </a:solidFill>
                <a:latin typeface="Nunito"/>
                <a:ea typeface="Nunito"/>
                <a:cs typeface="Nunito"/>
                <a:sym typeface="Nunito"/>
              </a:rPr>
              <a:t>https://puyangzhao.github.io//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04485" y="6167000"/>
            <a:ext cx="7474389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>
                <a:solidFill>
                  <a:srgbClr val="FFC9B3"/>
                </a:solidFill>
                <a:latin typeface="Nunito Bold" panose="00000800000000000000"/>
                <a:ea typeface="Nunito Bold" panose="00000800000000000000"/>
                <a:cs typeface="Nunito Bold" panose="00000800000000000000"/>
                <a:sym typeface="Nunito Bold" panose="00000800000000000000"/>
              </a:rPr>
              <a:t>EMAIL ADDRESS: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04485" y="6812795"/>
            <a:ext cx="7474389" cy="269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FFC9B3"/>
                </a:solidFill>
                <a:latin typeface="Nunito"/>
                <a:ea typeface="Nunito"/>
                <a:cs typeface="Nunito"/>
                <a:sym typeface="Nunito"/>
              </a:rPr>
              <a:t>jj.wu@ieee.org</a:t>
            </a:r>
          </a:p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FFC9B3"/>
                </a:solidFill>
                <a:latin typeface="Nunito"/>
                <a:ea typeface="Nunito"/>
                <a:cs typeface="Nunito"/>
                <a:sym typeface="Nunito"/>
              </a:rPr>
              <a:t>Puyang.Zhao@uth.tmc.edu</a:t>
            </a:r>
          </a:p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FFC9B3"/>
                </a:solidFill>
                <a:latin typeface="Nunito"/>
                <a:ea typeface="Nunito"/>
                <a:cs typeface="Nunito"/>
                <a:sym typeface="Nunito"/>
              </a:rPr>
              <a:t>Zhyi.Yue@uth.tmc.edu</a:t>
            </a:r>
          </a:p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FFC9B3"/>
                </a:solidFill>
                <a:latin typeface="Nunito"/>
                <a:ea typeface="Nunito"/>
                <a:cs typeface="Nunito"/>
                <a:sym typeface="Nunito"/>
              </a:rPr>
              <a:t>x.liu146@lse.ac.uk</a:t>
            </a:r>
          </a:p>
        </p:txBody>
      </p:sp>
      <p:sp>
        <p:nvSpPr>
          <p:cNvPr id="11" name="Freeform 11"/>
          <p:cNvSpPr/>
          <p:nvPr/>
        </p:nvSpPr>
        <p:spPr>
          <a:xfrm rot="6737149" flipH="1" flipV="1">
            <a:off x="-7476913" y="-9145504"/>
            <a:ext cx="15744553" cy="13339931"/>
          </a:xfrm>
          <a:custGeom>
            <a:avLst/>
            <a:gdLst/>
            <a:ahLst/>
            <a:cxnLst/>
            <a:rect l="l" t="t" r="r" b="b"/>
            <a:pathLst>
              <a:path w="15744553" h="13339931">
                <a:moveTo>
                  <a:pt x="15744553" y="13339931"/>
                </a:moveTo>
                <a:lnTo>
                  <a:pt x="0" y="13339931"/>
                </a:lnTo>
                <a:lnTo>
                  <a:pt x="0" y="0"/>
                </a:lnTo>
                <a:lnTo>
                  <a:pt x="15744553" y="0"/>
                </a:lnTo>
                <a:lnTo>
                  <a:pt x="15744553" y="1333993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2"/>
          <p:cNvSpPr/>
          <p:nvPr/>
        </p:nvSpPr>
        <p:spPr>
          <a:xfrm rot="6590698">
            <a:off x="10415723" y="5944493"/>
            <a:ext cx="15744553" cy="13339931"/>
          </a:xfrm>
          <a:custGeom>
            <a:avLst/>
            <a:gdLst/>
            <a:ahLst/>
            <a:cxnLst/>
            <a:rect l="l" t="t" r="r" b="b"/>
            <a:pathLst>
              <a:path w="15744553" h="13339931">
                <a:moveTo>
                  <a:pt x="0" y="0"/>
                </a:moveTo>
                <a:lnTo>
                  <a:pt x="15744554" y="0"/>
                </a:lnTo>
                <a:lnTo>
                  <a:pt x="15744554" y="13339931"/>
                </a:lnTo>
                <a:lnTo>
                  <a:pt x="0" y="133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>
          <a:xfrm rot="6590698">
            <a:off x="10868136" y="6279139"/>
            <a:ext cx="15744553" cy="13339931"/>
          </a:xfrm>
          <a:custGeom>
            <a:avLst/>
            <a:gdLst/>
            <a:ahLst/>
            <a:cxnLst/>
            <a:rect l="l" t="t" r="r" b="b"/>
            <a:pathLst>
              <a:path w="15744553" h="13339931">
                <a:moveTo>
                  <a:pt x="0" y="0"/>
                </a:moveTo>
                <a:lnTo>
                  <a:pt x="15744553" y="0"/>
                </a:lnTo>
                <a:lnTo>
                  <a:pt x="15744553" y="13339930"/>
                </a:lnTo>
                <a:lnTo>
                  <a:pt x="0" y="13339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4"/>
          <p:cNvSpPr/>
          <p:nvPr/>
        </p:nvSpPr>
        <p:spPr>
          <a:xfrm rot="6737149" flipH="1" flipV="1">
            <a:off x="-7687719" y="-9827318"/>
            <a:ext cx="15744553" cy="13339931"/>
          </a:xfrm>
          <a:custGeom>
            <a:avLst/>
            <a:gdLst/>
            <a:ahLst/>
            <a:cxnLst/>
            <a:rect l="l" t="t" r="r" b="b"/>
            <a:pathLst>
              <a:path w="15744553" h="13339931">
                <a:moveTo>
                  <a:pt x="15744553" y="13339931"/>
                </a:moveTo>
                <a:lnTo>
                  <a:pt x="0" y="13339931"/>
                </a:lnTo>
                <a:lnTo>
                  <a:pt x="0" y="0"/>
                </a:lnTo>
                <a:lnTo>
                  <a:pt x="15744553" y="0"/>
                </a:lnTo>
                <a:lnTo>
                  <a:pt x="15744553" y="1333993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79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48400" y="356463"/>
            <a:ext cx="11877554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0"/>
              </a:lnSpc>
            </a:pPr>
            <a:r>
              <a:rPr lang="en-US" sz="7000" b="1" spc="70" dirty="0">
                <a:solidFill>
                  <a:srgbClr val="FFC9B3"/>
                </a:solidFill>
                <a:latin typeface="Nunito Heavy"/>
                <a:ea typeface="Nunito Heavy"/>
                <a:cs typeface="Nunito Heavy"/>
                <a:sym typeface="Nunito Heavy"/>
              </a:rPr>
              <a:t>Motivation &amp; Challenges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05200" y="2050790"/>
            <a:ext cx="15548203" cy="2998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400" b="1" dirty="0">
                <a:solidFill>
                  <a:srgbClr val="FFC9B3"/>
                </a:solidFill>
                <a:latin typeface="Nunito"/>
                <a:ea typeface="Nunito"/>
                <a:cs typeface="Nunito"/>
                <a:sym typeface="Nunito"/>
              </a:rPr>
              <a:t>Traditional machine learning methods:</a:t>
            </a:r>
          </a:p>
          <a:p>
            <a:pPr marL="571500" indent="-571500">
              <a:lnSpc>
                <a:spcPts val="588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FFC9B3"/>
                </a:solidFill>
                <a:latin typeface="Nunito"/>
                <a:sym typeface="Nunito"/>
              </a:rPr>
              <a:t>Centralized models trained on pooled datasets</a:t>
            </a:r>
          </a:p>
          <a:p>
            <a:pPr marL="571500" indent="-571500">
              <a:lnSpc>
                <a:spcPts val="588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FFC9B3"/>
                </a:solidFill>
                <a:latin typeface="Nunito"/>
                <a:sym typeface="Nunito"/>
              </a:rPr>
              <a:t>Examples: Logistic Regression, SVM, Random Forest, Deep Neural Networks</a:t>
            </a:r>
          </a:p>
        </p:txBody>
      </p:sp>
      <p:sp>
        <p:nvSpPr>
          <p:cNvPr id="4" name="Freeform 4"/>
          <p:cNvSpPr/>
          <p:nvPr/>
        </p:nvSpPr>
        <p:spPr>
          <a:xfrm rot="6590698" flipH="1" flipV="1">
            <a:off x="-7476913" y="-9003195"/>
            <a:ext cx="15744553" cy="13339931"/>
          </a:xfrm>
          <a:custGeom>
            <a:avLst/>
            <a:gdLst/>
            <a:ahLst/>
            <a:cxnLst/>
            <a:rect l="l" t="t" r="r" b="b"/>
            <a:pathLst>
              <a:path w="15744553" h="13339931">
                <a:moveTo>
                  <a:pt x="15744553" y="13339931"/>
                </a:moveTo>
                <a:lnTo>
                  <a:pt x="0" y="13339931"/>
                </a:lnTo>
                <a:lnTo>
                  <a:pt x="0" y="0"/>
                </a:lnTo>
                <a:lnTo>
                  <a:pt x="15744553" y="0"/>
                </a:lnTo>
                <a:lnTo>
                  <a:pt x="15744553" y="1333993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>
          <a:xfrm rot="6590698">
            <a:off x="11696051" y="4104008"/>
            <a:ext cx="15744553" cy="13339931"/>
          </a:xfrm>
          <a:custGeom>
            <a:avLst/>
            <a:gdLst/>
            <a:ahLst/>
            <a:cxnLst/>
            <a:rect l="l" t="t" r="r" b="b"/>
            <a:pathLst>
              <a:path w="15744553" h="13339931">
                <a:moveTo>
                  <a:pt x="0" y="0"/>
                </a:moveTo>
                <a:lnTo>
                  <a:pt x="15744554" y="0"/>
                </a:lnTo>
                <a:lnTo>
                  <a:pt x="15744554" y="13339931"/>
                </a:lnTo>
                <a:lnTo>
                  <a:pt x="0" y="1333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>
          <a:xfrm rot="6590698">
            <a:off x="12580242" y="4637408"/>
            <a:ext cx="15744553" cy="13339931"/>
          </a:xfrm>
          <a:custGeom>
            <a:avLst/>
            <a:gdLst/>
            <a:ahLst/>
            <a:cxnLst/>
            <a:rect l="l" t="t" r="r" b="b"/>
            <a:pathLst>
              <a:path w="15744553" h="13339931">
                <a:moveTo>
                  <a:pt x="0" y="0"/>
                </a:moveTo>
                <a:lnTo>
                  <a:pt x="15744554" y="0"/>
                </a:lnTo>
                <a:lnTo>
                  <a:pt x="15744554" y="13339931"/>
                </a:lnTo>
                <a:lnTo>
                  <a:pt x="0" y="133399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>
          <a:xfrm rot="6737149" flipH="1" flipV="1">
            <a:off x="-7687719" y="-9827318"/>
            <a:ext cx="15744553" cy="13339931"/>
          </a:xfrm>
          <a:custGeom>
            <a:avLst/>
            <a:gdLst/>
            <a:ahLst/>
            <a:cxnLst/>
            <a:rect l="l" t="t" r="r" b="b"/>
            <a:pathLst>
              <a:path w="15744553" h="13339931">
                <a:moveTo>
                  <a:pt x="15744553" y="13339931"/>
                </a:moveTo>
                <a:lnTo>
                  <a:pt x="0" y="13339931"/>
                </a:lnTo>
                <a:lnTo>
                  <a:pt x="0" y="0"/>
                </a:lnTo>
                <a:lnTo>
                  <a:pt x="15744553" y="0"/>
                </a:lnTo>
                <a:lnTo>
                  <a:pt x="15744553" y="1333993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5792857"/>
            <a:ext cx="16200550" cy="3085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880"/>
              </a:lnSpc>
            </a:pPr>
            <a:r>
              <a:rPr lang="en-US" altLang="zh-CN" sz="4400" b="1" dirty="0">
                <a:solidFill>
                  <a:srgbClr val="FFC9B3"/>
                </a:solidFill>
                <a:latin typeface="Nunito"/>
              </a:rPr>
              <a:t>Problems:</a:t>
            </a:r>
          </a:p>
          <a:p>
            <a:pPr marL="571500" indent="-571500">
              <a:lnSpc>
                <a:spcPts val="588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3600" dirty="0">
                <a:solidFill>
                  <a:srgbClr val="FFC9B3"/>
                </a:solidFill>
                <a:latin typeface="Nunito"/>
              </a:rPr>
              <a:t>❌ Require access to all data in one location</a:t>
            </a:r>
          </a:p>
          <a:p>
            <a:pPr marL="571500" indent="-571500">
              <a:lnSpc>
                <a:spcPts val="588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3600" dirty="0">
                <a:solidFill>
                  <a:srgbClr val="FFC9B3"/>
                </a:solidFill>
                <a:latin typeface="Nunito"/>
              </a:rPr>
              <a:t>❌ Privacy laws (e.g., HIPAA, GDPR) prohibit such sharing</a:t>
            </a:r>
          </a:p>
          <a:p>
            <a:pPr marL="571500" indent="-571500">
              <a:lnSpc>
                <a:spcPts val="588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3600" dirty="0">
                <a:solidFill>
                  <a:srgbClr val="FFC9B3"/>
                </a:solidFill>
                <a:latin typeface="Nunito"/>
              </a:rPr>
              <a:t>❌ Lack generalizability due to homogeneous training data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132171" flipV="1">
            <a:off x="12306198" y="-7204419"/>
            <a:ext cx="11159046" cy="12081644"/>
          </a:xfrm>
          <a:custGeom>
            <a:avLst/>
            <a:gdLst/>
            <a:ahLst/>
            <a:cxnLst/>
            <a:rect l="l" t="t" r="r" b="b"/>
            <a:pathLst>
              <a:path w="11159046" h="12081644">
                <a:moveTo>
                  <a:pt x="0" y="12081644"/>
                </a:moveTo>
                <a:lnTo>
                  <a:pt x="11159046" y="12081644"/>
                </a:lnTo>
                <a:lnTo>
                  <a:pt x="11159046" y="0"/>
                </a:lnTo>
                <a:lnTo>
                  <a:pt x="0" y="0"/>
                </a:lnTo>
                <a:lnTo>
                  <a:pt x="0" y="120816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>
          <a:xfrm>
            <a:off x="15095102" y="4643201"/>
            <a:ext cx="4731283" cy="8942287"/>
          </a:xfrm>
          <a:custGeom>
            <a:avLst/>
            <a:gdLst/>
            <a:ahLst/>
            <a:cxnLst/>
            <a:rect l="l" t="t" r="r" b="b"/>
            <a:pathLst>
              <a:path w="4731283" h="8942287">
                <a:moveTo>
                  <a:pt x="0" y="0"/>
                </a:moveTo>
                <a:lnTo>
                  <a:pt x="4731283" y="0"/>
                </a:lnTo>
                <a:lnTo>
                  <a:pt x="4731283" y="8942286"/>
                </a:lnTo>
                <a:lnTo>
                  <a:pt x="0" y="894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TextBox 7"/>
          <p:cNvSpPr txBox="1"/>
          <p:nvPr/>
        </p:nvSpPr>
        <p:spPr>
          <a:xfrm>
            <a:off x="-163919" y="2517053"/>
            <a:ext cx="18615837" cy="1477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1380" lvl="1" indent="-514350" algn="l">
              <a:lnSpc>
                <a:spcPts val="5900"/>
              </a:lnSpc>
              <a:buFont typeface="+mj-lt"/>
              <a:buAutoNum type="arabicPeriod"/>
            </a:pPr>
            <a:r>
              <a:rPr lang="en-US" sz="4000" dirty="0">
                <a:solidFill>
                  <a:srgbClr val="5C3224"/>
                </a:solidFill>
                <a:latin typeface="Nunito"/>
                <a:ea typeface="Nunito"/>
                <a:cs typeface="Nunito"/>
                <a:sym typeface="Nunito"/>
              </a:rPr>
              <a:t>Healthcare data are fragmented across institutions and highly sensitive.</a:t>
            </a:r>
          </a:p>
          <a:p>
            <a:pPr marL="881380" lvl="1" indent="-514350" algn="l">
              <a:lnSpc>
                <a:spcPts val="5900"/>
              </a:lnSpc>
              <a:buFont typeface="+mj-lt"/>
              <a:buAutoNum type="arabicPeriod"/>
            </a:pPr>
            <a:r>
              <a:rPr lang="en-US" sz="4000" dirty="0">
                <a:solidFill>
                  <a:srgbClr val="5C3224"/>
                </a:solidFill>
                <a:latin typeface="Nunito"/>
                <a:ea typeface="Nunito"/>
                <a:cs typeface="Nunito"/>
                <a:sym typeface="Nunito"/>
              </a:rPr>
              <a:t>Centralized AI models struggle with: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247561"/>
            <a:ext cx="17405496" cy="1208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7000" b="1" spc="62" dirty="0">
                <a:solidFill>
                  <a:srgbClr val="2D799C"/>
                </a:solidFill>
                <a:latin typeface="Nunito Heavy"/>
              </a:rPr>
              <a:t>Motivation &amp; Challenges</a:t>
            </a:r>
            <a:endParaRPr lang="en-US" altLang="zh-CN" sz="7000" b="1" spc="62" dirty="0">
              <a:solidFill>
                <a:srgbClr val="2D799C"/>
              </a:solidFill>
              <a:latin typeface="Nunito Heavy"/>
              <a:sym typeface="Nunito Heav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7025" y="8138917"/>
            <a:ext cx="153162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7030" lvl="1" algn="l">
              <a:lnSpc>
                <a:spcPts val="4760"/>
              </a:lnSpc>
            </a:pPr>
            <a:r>
              <a:rPr lang="en-US" altLang="zh-CN" sz="4400" b="1" dirty="0">
                <a:solidFill>
                  <a:srgbClr val="5C3224"/>
                </a:solidFill>
                <a:latin typeface="Nunito"/>
                <a:sym typeface="Nunito"/>
              </a:rPr>
              <a:t>Goal:</a:t>
            </a:r>
            <a:endParaRPr lang="en-US" altLang="zh-CN" sz="3600" dirty="0">
              <a:solidFill>
                <a:srgbClr val="5C3224"/>
              </a:solidFill>
              <a:latin typeface="Nunito"/>
              <a:sym typeface="Nunito"/>
            </a:endParaRPr>
          </a:p>
        </p:txBody>
      </p:sp>
      <p:pic>
        <p:nvPicPr>
          <p:cNvPr id="17" name="Picture 16" descr="A close-up of a padlock&#10;&#10;AI-generated content may be incorrect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5" y="4661127"/>
            <a:ext cx="1923604" cy="19236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20000" y="6972300"/>
            <a:ext cx="86757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4230" lvl="2">
              <a:lnSpc>
                <a:spcPts val="4760"/>
              </a:lnSpc>
            </a:pPr>
            <a:r>
              <a:rPr lang="en-US" altLang="zh-CN" sz="3200" dirty="0">
                <a:solidFill>
                  <a:srgbClr val="5C3224"/>
                </a:solidFill>
                <a:latin typeface="Nunito"/>
                <a:sym typeface="Nunito"/>
              </a:rPr>
              <a:t>Non-IID (heterogeneous) distributions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255181" y="6958675"/>
            <a:ext cx="38862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4230" lvl="2">
              <a:lnSpc>
                <a:spcPts val="4760"/>
              </a:lnSpc>
            </a:pPr>
            <a:r>
              <a:rPr lang="en-US" altLang="zh-CN" sz="3200" dirty="0">
                <a:solidFill>
                  <a:srgbClr val="5C3224"/>
                </a:solidFill>
                <a:latin typeface="Nunito"/>
                <a:ea typeface="Nunito"/>
                <a:cs typeface="Nunito"/>
                <a:sym typeface="Nunito"/>
              </a:rPr>
              <a:t>Privacy risk</a:t>
            </a:r>
          </a:p>
        </p:txBody>
      </p:sp>
      <p:pic>
        <p:nvPicPr>
          <p:cNvPr id="25" name="Picture 24" descr="A blue and black balance scale&#10;&#10;AI-generated content may be incorrect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19" y="3704145"/>
            <a:ext cx="3200400" cy="38225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87713" y="6958675"/>
            <a:ext cx="417859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4230" lvl="2">
              <a:lnSpc>
                <a:spcPts val="4760"/>
              </a:lnSpc>
            </a:pPr>
            <a:r>
              <a:rPr lang="en-US" altLang="zh-CN" sz="3200" dirty="0">
                <a:solidFill>
                  <a:srgbClr val="5C3224"/>
                </a:solidFill>
                <a:latin typeface="Nunito"/>
                <a:sym typeface="Nunito"/>
              </a:rPr>
              <a:t>Data imbalance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255181" y="1598932"/>
            <a:ext cx="1308513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7030" lvl="1" algn="l">
              <a:lnSpc>
                <a:spcPts val="4760"/>
              </a:lnSpc>
            </a:pPr>
            <a:r>
              <a:rPr lang="en-US" altLang="zh-CN" sz="4400" b="1" dirty="0">
                <a:solidFill>
                  <a:srgbClr val="5C3224"/>
                </a:solidFill>
                <a:latin typeface="Nunito"/>
                <a:sym typeface="Nunito"/>
              </a:rPr>
              <a:t>Why this work?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675" y="8875817"/>
            <a:ext cx="130851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5C3224"/>
                </a:solidFill>
                <a:latin typeface="Nunito"/>
                <a:sym typeface="Nunito"/>
              </a:rPr>
              <a:t>Develop a privacy-preserving, robust, and scalable AI framework for diabetes classification across institutions.</a:t>
            </a:r>
            <a:endParaRPr lang="zh-CN" altLang="en-US" sz="4000" dirty="0"/>
          </a:p>
        </p:txBody>
      </p:sp>
      <p:pic>
        <p:nvPicPr>
          <p:cNvPr id="4100" name="Picture 4" descr="Gener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3621623"/>
            <a:ext cx="6024014" cy="401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132171" flipV="1">
            <a:off x="10823544" y="-6277760"/>
            <a:ext cx="11159046" cy="12081644"/>
          </a:xfrm>
          <a:custGeom>
            <a:avLst/>
            <a:gdLst/>
            <a:ahLst/>
            <a:cxnLst/>
            <a:rect l="l" t="t" r="r" b="b"/>
            <a:pathLst>
              <a:path w="11159046" h="12081644">
                <a:moveTo>
                  <a:pt x="0" y="12081644"/>
                </a:moveTo>
                <a:lnTo>
                  <a:pt x="11159046" y="12081644"/>
                </a:lnTo>
                <a:lnTo>
                  <a:pt x="11159046" y="0"/>
                </a:lnTo>
                <a:lnTo>
                  <a:pt x="0" y="0"/>
                </a:lnTo>
                <a:lnTo>
                  <a:pt x="0" y="120816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 rot="-2477909">
            <a:off x="-5995339" y="2106214"/>
            <a:ext cx="12537058" cy="13573586"/>
          </a:xfrm>
          <a:custGeom>
            <a:avLst/>
            <a:gdLst/>
            <a:ahLst/>
            <a:cxnLst/>
            <a:rect l="l" t="t" r="r" b="b"/>
            <a:pathLst>
              <a:path w="12537058" h="13573586">
                <a:moveTo>
                  <a:pt x="0" y="0"/>
                </a:moveTo>
                <a:lnTo>
                  <a:pt x="12537058" y="0"/>
                </a:lnTo>
                <a:lnTo>
                  <a:pt x="12537058" y="13573587"/>
                </a:lnTo>
                <a:lnTo>
                  <a:pt x="0" y="13573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>
          <a:xfrm>
            <a:off x="568648" y="2860675"/>
            <a:ext cx="3453311" cy="9690414"/>
          </a:xfrm>
          <a:custGeom>
            <a:avLst/>
            <a:gdLst/>
            <a:ahLst/>
            <a:cxnLst/>
            <a:rect l="l" t="t" r="r" b="b"/>
            <a:pathLst>
              <a:path w="3453311" h="9690414">
                <a:moveTo>
                  <a:pt x="0" y="0"/>
                </a:moveTo>
                <a:lnTo>
                  <a:pt x="3453312" y="0"/>
                </a:lnTo>
                <a:lnTo>
                  <a:pt x="3453312" y="9690414"/>
                </a:lnTo>
                <a:lnTo>
                  <a:pt x="0" y="9690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4495800" y="3927316"/>
            <a:ext cx="11231984" cy="3883184"/>
            <a:chOff x="0" y="0"/>
            <a:chExt cx="2593277" cy="12304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51029" cy="1230426"/>
            </a:xfrm>
            <a:custGeom>
              <a:avLst/>
              <a:gdLst/>
              <a:ahLst/>
              <a:cxnLst/>
              <a:rect l="l" t="t" r="r" b="b"/>
              <a:pathLst>
                <a:path w="2551029" h="1230426">
                  <a:moveTo>
                    <a:pt x="9592" y="0"/>
                  </a:moveTo>
                  <a:lnTo>
                    <a:pt x="2541438" y="0"/>
                  </a:lnTo>
                  <a:cubicBezTo>
                    <a:pt x="2546735" y="0"/>
                    <a:pt x="2551029" y="4294"/>
                    <a:pt x="2551029" y="9592"/>
                  </a:cubicBezTo>
                  <a:lnTo>
                    <a:pt x="2551029" y="1220835"/>
                  </a:lnTo>
                  <a:cubicBezTo>
                    <a:pt x="2551029" y="1226132"/>
                    <a:pt x="2546735" y="1230426"/>
                    <a:pt x="2541438" y="1230426"/>
                  </a:cubicBezTo>
                  <a:lnTo>
                    <a:pt x="9592" y="1230426"/>
                  </a:lnTo>
                  <a:cubicBezTo>
                    <a:pt x="4294" y="1230426"/>
                    <a:pt x="0" y="1226132"/>
                    <a:pt x="0" y="1220835"/>
                  </a:cubicBezTo>
                  <a:lnTo>
                    <a:pt x="0" y="9592"/>
                  </a:lnTo>
                  <a:cubicBezTo>
                    <a:pt x="0" y="4294"/>
                    <a:pt x="4294" y="0"/>
                    <a:pt x="9592" y="0"/>
                  </a:cubicBezTo>
                  <a:close/>
                </a:path>
              </a:pathLst>
            </a:custGeom>
            <a:solidFill>
              <a:srgbClr val="A5DAF3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2248" y="71479"/>
              <a:ext cx="2551029" cy="1020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760"/>
                </a:lnSpc>
              </a:pPr>
              <a:r>
                <a:rPr lang="en-US" sz="4400" b="1" dirty="0">
                  <a:solidFill>
                    <a:srgbClr val="5C3224"/>
                  </a:solidFill>
                  <a:latin typeface="Nunito"/>
                  <a:ea typeface="Nunito"/>
                  <a:cs typeface="Nunito"/>
                  <a:sym typeface="Nunito"/>
                </a:rPr>
                <a:t>Proposed Framework:</a:t>
              </a:r>
            </a:p>
            <a:p>
              <a:pPr marL="514350" indent="-514350">
                <a:lnSpc>
                  <a:spcPts val="4760"/>
                </a:lnSpc>
                <a:buFont typeface="+mj-lt"/>
                <a:buAutoNum type="arabicPeriod"/>
              </a:pPr>
              <a:r>
                <a:rPr lang="en-US" sz="3400" dirty="0">
                  <a:solidFill>
                    <a:srgbClr val="5C3224"/>
                  </a:solidFill>
                  <a:latin typeface="Nunito"/>
                  <a:ea typeface="Nunito"/>
                  <a:cs typeface="Nunito"/>
                  <a:sym typeface="Nunito"/>
                </a:rPr>
                <a:t>Weighted Federated Learning (FL)</a:t>
              </a:r>
            </a:p>
            <a:p>
              <a:pPr marL="514350" indent="-514350">
                <a:lnSpc>
                  <a:spcPts val="4760"/>
                </a:lnSpc>
                <a:buFont typeface="+mj-lt"/>
                <a:buAutoNum type="arabicPeriod"/>
              </a:pPr>
              <a:r>
                <a:rPr lang="en-US" sz="3400" dirty="0">
                  <a:solidFill>
                    <a:srgbClr val="5C3224"/>
                  </a:solidFill>
                  <a:latin typeface="Nunito"/>
                  <a:ea typeface="Nunito"/>
                  <a:cs typeface="Nunito"/>
                  <a:sym typeface="Nunito"/>
                </a:rPr>
                <a:t>Lightweight Encryption</a:t>
              </a:r>
            </a:p>
            <a:p>
              <a:pPr marL="514350" indent="-514350">
                <a:lnSpc>
                  <a:spcPts val="4760"/>
                </a:lnSpc>
                <a:buFont typeface="+mj-lt"/>
                <a:buAutoNum type="arabicPeriod"/>
              </a:pPr>
              <a:r>
                <a:rPr lang="en-US" sz="3400" dirty="0">
                  <a:solidFill>
                    <a:srgbClr val="5C3224"/>
                  </a:solidFill>
                  <a:latin typeface="Nunito"/>
                  <a:ea typeface="Nunito"/>
                  <a:cs typeface="Nunito"/>
                  <a:sym typeface="Nunito"/>
                </a:rPr>
                <a:t>Support for both classical ML and deep learning</a:t>
              </a:r>
            </a:p>
            <a:p>
              <a:pPr marL="514350" indent="-514350">
                <a:lnSpc>
                  <a:spcPts val="4760"/>
                </a:lnSpc>
                <a:buFont typeface="+mj-lt"/>
                <a:buAutoNum type="arabicPeriod"/>
              </a:pPr>
              <a:r>
                <a:rPr lang="en-US" sz="3400" dirty="0">
                  <a:solidFill>
                    <a:srgbClr val="5C3224"/>
                  </a:solidFill>
                  <a:latin typeface="Nunito"/>
                  <a:ea typeface="Nunito"/>
                  <a:cs typeface="Nunito"/>
                  <a:sym typeface="Nunito"/>
                </a:rPr>
                <a:t>Interpretability via SHAP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301030" y="2211944"/>
            <a:ext cx="9685940" cy="988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50"/>
              </a:lnSpc>
            </a:pPr>
            <a:r>
              <a:rPr lang="en-US" sz="6200" b="1" spc="62" dirty="0">
                <a:solidFill>
                  <a:srgbClr val="2D799C"/>
                </a:solidFill>
                <a:latin typeface="Nunito Heavy"/>
                <a:ea typeface="Nunito Heavy"/>
                <a:cs typeface="Nunito Heavy"/>
                <a:sym typeface="Nunito Heavy"/>
              </a:rPr>
              <a:t>Solution Overview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8296" y="9258300"/>
            <a:ext cx="122682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400" dirty="0">
                <a:solidFill>
                  <a:srgbClr val="5C3224"/>
                </a:solidFill>
                <a:latin typeface="Nunito"/>
              </a:rPr>
              <a:t>FL trains models collaboratively without sharing raw data.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097147">
            <a:off x="-4148911" y="-3516002"/>
            <a:ext cx="17288011" cy="14647660"/>
          </a:xfrm>
          <a:custGeom>
            <a:avLst/>
            <a:gdLst/>
            <a:ahLst/>
            <a:cxnLst/>
            <a:rect l="l" t="t" r="r" b="b"/>
            <a:pathLst>
              <a:path w="17288011" h="14647660">
                <a:moveTo>
                  <a:pt x="0" y="0"/>
                </a:moveTo>
                <a:lnTo>
                  <a:pt x="17288011" y="0"/>
                </a:lnTo>
                <a:lnTo>
                  <a:pt x="17288011" y="14647660"/>
                </a:lnTo>
                <a:lnTo>
                  <a:pt x="0" y="14647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1050207" y="2323244"/>
            <a:ext cx="7709068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0"/>
              </a:lnSpc>
            </a:pPr>
            <a:endParaRPr lang="en-US" sz="3000" b="1" spc="70" dirty="0">
              <a:solidFill>
                <a:srgbClr val="FFC9B3"/>
              </a:solidFill>
              <a:latin typeface="Nunito Heavy"/>
              <a:ea typeface="Nunito Heavy"/>
              <a:cs typeface="Nunito Heavy"/>
              <a:sym typeface="Nunito Heav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171700"/>
            <a:ext cx="14554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5C3224"/>
                </a:solidFill>
                <a:latin typeface="Nunito"/>
              </a:rPr>
              <a:t>Source Institutions: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400" dirty="0">
                <a:solidFill>
                  <a:srgbClr val="5C3224"/>
                </a:solidFill>
                <a:latin typeface="Nunito"/>
              </a:rPr>
              <a:t>ADCES: 4,995 samples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400" dirty="0">
                <a:solidFill>
                  <a:srgbClr val="5C3224"/>
                </a:solidFill>
                <a:latin typeface="Nunito"/>
              </a:rPr>
              <a:t>CDC: 5,172 samples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400" dirty="0">
                <a:solidFill>
                  <a:srgbClr val="5C3224"/>
                </a:solidFill>
                <a:latin typeface="Nunito"/>
              </a:rPr>
              <a:t>IDF: 5,180 samples</a:t>
            </a:r>
          </a:p>
          <a:p>
            <a:r>
              <a:rPr lang="en-US" altLang="zh-CN" sz="4400" dirty="0">
                <a:solidFill>
                  <a:srgbClr val="5C3224"/>
                </a:solidFill>
                <a:latin typeface="Nunito"/>
              </a:rPr>
              <a:t>Total: 15,347 records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520" y="647700"/>
            <a:ext cx="1418267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000" b="1" spc="62" dirty="0">
                <a:solidFill>
                  <a:srgbClr val="2D799C"/>
                </a:solidFill>
                <a:latin typeface="Nunito Heavy"/>
              </a:rPr>
              <a:t>Dataset &amp; Preprocessing</a:t>
            </a:r>
          </a:p>
        </p:txBody>
      </p:sp>
      <p:pic>
        <p:nvPicPr>
          <p:cNvPr id="14" name="Picture 13" descr="A screenshot of a graph&#10;&#10;AI-generated content may be incorrect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552700"/>
            <a:ext cx="7315035" cy="5486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05500"/>
            <a:ext cx="14554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5C3224"/>
                </a:solidFill>
                <a:latin typeface="Nunito"/>
              </a:rPr>
              <a:t>Local Preprocessing (per site):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CN" sz="4400" dirty="0">
                <a:solidFill>
                  <a:srgbClr val="5C3224"/>
                </a:solidFill>
                <a:latin typeface="Nunito"/>
              </a:rPr>
              <a:t>Imputation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CN" sz="4400" dirty="0">
                <a:solidFill>
                  <a:srgbClr val="5C3224"/>
                </a:solidFill>
                <a:latin typeface="Nunito"/>
              </a:rPr>
              <a:t>Normalization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CN" sz="4400" dirty="0">
                <a:solidFill>
                  <a:srgbClr val="5C3224"/>
                </a:solidFill>
                <a:latin typeface="Nunito"/>
              </a:rPr>
              <a:t>Anonymization</a:t>
            </a:r>
          </a:p>
          <a:p>
            <a:r>
              <a:rPr lang="en-US" altLang="zh-CN" sz="4400" dirty="0">
                <a:solidFill>
                  <a:srgbClr val="5C3224"/>
                </a:solidFill>
                <a:latin typeface="Nunito"/>
              </a:rPr>
              <a:t>→ Ensures privacy, standardization, and non-leakage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78821">
            <a:off x="-5441542" y="-9028198"/>
            <a:ext cx="17288011" cy="14647660"/>
          </a:xfrm>
          <a:custGeom>
            <a:avLst/>
            <a:gdLst/>
            <a:ahLst/>
            <a:cxnLst/>
            <a:rect l="l" t="t" r="r" b="b"/>
            <a:pathLst>
              <a:path w="17288011" h="14647660">
                <a:moveTo>
                  <a:pt x="0" y="0"/>
                </a:moveTo>
                <a:lnTo>
                  <a:pt x="17288011" y="0"/>
                </a:lnTo>
                <a:lnTo>
                  <a:pt x="17288011" y="14647660"/>
                </a:lnTo>
                <a:lnTo>
                  <a:pt x="0" y="14647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1562100"/>
            <a:ext cx="770906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5C3224"/>
                </a:solidFill>
                <a:latin typeface="Nunito"/>
              </a:rPr>
              <a:t>Diabetics more likely to have: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4400" dirty="0">
                <a:solidFill>
                  <a:srgbClr val="5C3224"/>
                </a:solidFill>
                <a:latin typeface="Nunito"/>
              </a:rPr>
              <a:t>High blood pressure </a:t>
            </a:r>
          </a:p>
          <a:p>
            <a:pPr lvl="1"/>
            <a:r>
              <a:rPr lang="en-US" altLang="zh-CN" sz="4400" dirty="0">
                <a:solidFill>
                  <a:srgbClr val="5C3224"/>
                </a:solidFill>
                <a:latin typeface="Nunito"/>
              </a:rPr>
              <a:t>(61% vs 29%)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4400" dirty="0">
                <a:solidFill>
                  <a:srgbClr val="5C3224"/>
                </a:solidFill>
                <a:latin typeface="Nunito"/>
              </a:rPr>
              <a:t>Heart disease (20% vs 7%)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4400" dirty="0">
                <a:solidFill>
                  <a:srgbClr val="5C3224"/>
                </a:solidFill>
                <a:latin typeface="Nunito"/>
              </a:rPr>
              <a:t>Smoking history</a:t>
            </a:r>
          </a:p>
          <a:p>
            <a:r>
              <a:rPr lang="en-US" altLang="zh-CN" sz="4400" b="1" dirty="0">
                <a:solidFill>
                  <a:srgbClr val="5C3224"/>
                </a:solidFill>
                <a:latin typeface="Nunito"/>
              </a:rPr>
              <a:t>No major sex imbalance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165621"/>
            <a:ext cx="117686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000" b="1" spc="62" dirty="0">
                <a:solidFill>
                  <a:srgbClr val="2D799C"/>
                </a:solidFill>
                <a:latin typeface="Nunito Heavy"/>
              </a:rPr>
              <a:t>Feature Risk Profiles</a:t>
            </a:r>
          </a:p>
        </p:txBody>
      </p:sp>
      <p:pic>
        <p:nvPicPr>
          <p:cNvPr id="17" name="Picture 16" descr="A graph of different colored bars&#10;&#10;AI-generated content may be incorrect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11549"/>
            <a:ext cx="6912702" cy="3456351"/>
          </a:xfrm>
          <a:prstGeom prst="rect">
            <a:avLst/>
          </a:prstGeom>
        </p:spPr>
      </p:pic>
      <p:pic>
        <p:nvPicPr>
          <p:cNvPr id="6" name="Picture 5" descr="A graph with a line going up&#10;&#10;AI-generated content may be incorrect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33" y="5539998"/>
            <a:ext cx="8655805" cy="4327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0" y="3639592"/>
            <a:ext cx="8458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5C3224"/>
                </a:solidFill>
                <a:latin typeface="Nunito"/>
              </a:rPr>
              <a:t>📈 </a:t>
            </a:r>
            <a:r>
              <a:rPr lang="en-US" altLang="zh-CN" sz="4400" dirty="0">
                <a:solidFill>
                  <a:srgbClr val="5C3224"/>
                </a:solidFill>
                <a:latin typeface="Nunito"/>
              </a:rPr>
              <a:t>Sharp increase after age 55</a:t>
            </a:r>
            <a:br>
              <a:rPr lang="en-US" altLang="zh-CN" sz="4400" dirty="0">
                <a:solidFill>
                  <a:srgbClr val="5C3224"/>
                </a:solidFill>
                <a:latin typeface="Nunito"/>
              </a:rPr>
            </a:br>
            <a:r>
              <a:rPr lang="zh-CN" altLang="en-US" sz="4400" dirty="0">
                <a:solidFill>
                  <a:srgbClr val="5C3224"/>
                </a:solidFill>
                <a:latin typeface="Nunito"/>
              </a:rPr>
              <a:t>👵 </a:t>
            </a:r>
            <a:r>
              <a:rPr lang="en-US" altLang="zh-CN" sz="4400" dirty="0">
                <a:solidFill>
                  <a:srgbClr val="5C3224"/>
                </a:solidFill>
                <a:latin typeface="Nunito"/>
              </a:rPr>
              <a:t>Peak: 70–74 age group</a:t>
            </a:r>
            <a:endParaRPr lang="zh-CN" altLang="en-US" sz="4400" dirty="0">
              <a:solidFill>
                <a:srgbClr val="5C3224"/>
              </a:solidFill>
              <a:latin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097147">
            <a:off x="-4072710" y="-3439802"/>
            <a:ext cx="17288011" cy="14647660"/>
          </a:xfrm>
          <a:custGeom>
            <a:avLst/>
            <a:gdLst/>
            <a:ahLst/>
            <a:cxnLst/>
            <a:rect l="l" t="t" r="r" b="b"/>
            <a:pathLst>
              <a:path w="17288011" h="14647660">
                <a:moveTo>
                  <a:pt x="0" y="0"/>
                </a:moveTo>
                <a:lnTo>
                  <a:pt x="17288011" y="0"/>
                </a:lnTo>
                <a:lnTo>
                  <a:pt x="17288011" y="14647660"/>
                </a:lnTo>
                <a:lnTo>
                  <a:pt x="0" y="14647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1050207" y="2323244"/>
            <a:ext cx="7709068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0"/>
              </a:lnSpc>
            </a:pPr>
            <a:endParaRPr lang="en-US" sz="3000" b="1" spc="70" dirty="0">
              <a:solidFill>
                <a:srgbClr val="FFC9B3"/>
              </a:solidFill>
              <a:latin typeface="Nunito Heavy"/>
              <a:ea typeface="Nunito Heavy"/>
              <a:cs typeface="Nunito Heavy"/>
              <a:sym typeface="Nunito Heav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6400" y="1485900"/>
                <a:ext cx="14554200" cy="8155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4400" dirty="0">
                    <a:solidFill>
                      <a:srgbClr val="5C3224"/>
                    </a:solidFill>
                    <a:latin typeface="Nunito"/>
                  </a:rPr>
                  <a:t>✦ </a:t>
                </a:r>
                <a:r>
                  <a:rPr lang="en-US" altLang="zh-CN" sz="4000" b="1" dirty="0">
                    <a:solidFill>
                      <a:srgbClr val="5C3224"/>
                    </a:solidFill>
                    <a:latin typeface="Nunito"/>
                  </a:rPr>
                  <a:t>Similarity graph</a:t>
                </a:r>
                <a:endParaRPr lang="en-US" altLang="zh-CN" sz="4000" dirty="0">
                  <a:solidFill>
                    <a:srgbClr val="5C3224"/>
                  </a:solidFill>
                  <a:latin typeface="Nunito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000" i="1">
                              <a:solidFill>
                                <a:srgbClr val="5C322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000">
                              <a:solidFill>
                                <a:srgbClr val="5C3224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4000">
                              <a:solidFill>
                                <a:srgbClr val="5C3224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sz="4000">
                          <a:solidFill>
                            <a:srgbClr val="5C322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4000" i="1">
                              <a:solidFill>
                                <a:srgbClr val="5C322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4000">
                              <a:solidFill>
                                <a:srgbClr val="5C3224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4000" i="1">
                                  <a:solidFill>
                                    <a:srgbClr val="5C32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altLang="zh-CN" sz="4000" i="1">
                                      <a:solidFill>
                                        <a:srgbClr val="5C322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4000" i="1" dirty="0" err="1">
                                          <a:solidFill>
                                            <a:srgbClr val="5C322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4000" i="1" dirty="0" err="1">
                                              <a:solidFill>
                                                <a:srgbClr val="5C322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4000" i="1" dirty="0" err="1">
                                                  <a:solidFill>
                                                    <a:srgbClr val="5C322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4000" i="1" dirty="0" err="1">
                                                      <a:solidFill>
                                                        <a:srgbClr val="5C322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4000" dirty="0" err="1">
                                                      <a:solidFill>
                                                        <a:srgbClr val="5C322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4000" dirty="0">
                                                      <a:solidFill>
                                                        <a:srgbClr val="5C322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zh-CN" sz="4000" dirty="0">
                                                  <a:solidFill>
                                                    <a:srgbClr val="5C322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−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CN" sz="4000" i="1" dirty="0" err="1">
                                                      <a:solidFill>
                                                        <a:srgbClr val="5C322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4000" dirty="0" err="1">
                                                      <a:solidFill>
                                                        <a:srgbClr val="5C322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4000" dirty="0">
                                                      <a:solidFill>
                                                        <a:srgbClr val="5C322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4000" dirty="0" err="1">
                                          <a:solidFill>
                                            <a:srgbClr val="5C322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4000" dirty="0">
                                      <a:solidFill>
                                        <a:srgbClr val="5C322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4000" dirty="0">
                  <a:solidFill>
                    <a:srgbClr val="5C3224"/>
                  </a:solidFill>
                  <a:latin typeface="Cambria Math" panose="02040503050406030204" pitchFamily="18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400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4000" dirty="0">
                    <a:solidFill>
                      <a:srgbClr val="5C3224"/>
                    </a:solidFill>
                    <a:latin typeface="Nunito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400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4000" dirty="0">
                    <a:solidFill>
                      <a:srgbClr val="5C3224"/>
                    </a:solidFill>
                    <a:latin typeface="Nunito"/>
                  </a:rPr>
                  <a:t>: feature vectors;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sz="4000" dirty="0">
                    <a:solidFill>
                      <a:srgbClr val="5C3224"/>
                    </a:solidFill>
                    <a:latin typeface="Nunito"/>
                  </a:rPr>
                  <a:t>: scaling parameter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altLang="zh-CN" sz="4000" dirty="0">
                  <a:solidFill>
                    <a:srgbClr val="5C3224"/>
                  </a:solidFill>
                  <a:latin typeface="Nunito"/>
                </a:endParaRPr>
              </a:p>
              <a:p>
                <a:r>
                  <a:rPr lang="en-US" altLang="zh-CN" sz="4000" dirty="0">
                    <a:solidFill>
                      <a:srgbClr val="5C3224"/>
                    </a:solidFill>
                    <a:latin typeface="Nunito"/>
                  </a:rPr>
                  <a:t>✦ </a:t>
                </a:r>
                <a:r>
                  <a:rPr lang="en-US" altLang="zh-CN" sz="4000" b="1" dirty="0">
                    <a:solidFill>
                      <a:srgbClr val="5C3224"/>
                    </a:solidFill>
                    <a:latin typeface="Nunito"/>
                  </a:rPr>
                  <a:t>Laplacian matrix</a:t>
                </a:r>
                <a:br>
                  <a:rPr lang="en-US" altLang="zh-CN" sz="4000" dirty="0"/>
                </a:br>
                <a:r>
                  <a:rPr lang="en-US" altLang="zh-CN" sz="4000" dirty="0">
                    <a:solidFill>
                      <a:srgbClr val="5C3224"/>
                    </a:solidFill>
                    <a:latin typeface="Nunito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4000" dirty="0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4000" dirty="0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zh-CN" sz="4000" dirty="0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4000" dirty="0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altLang="zh-CN" sz="4000" dirty="0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sz="4000" dirty="0">
                    <a:solidFill>
                      <a:srgbClr val="5C3224"/>
                    </a:solidFill>
                    <a:latin typeface="Nunito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4000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altLang="zh-CN" sz="4000" dirty="0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altLang="zh-CN" sz="4000" i="1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4000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4000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4000" dirty="0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4000" i="1" dirty="0" err="1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dirty="0" err="1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4000" dirty="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altLang="zh-CN" sz="4000" dirty="0">
                  <a:solidFill>
                    <a:srgbClr val="5C3224"/>
                  </a:solidFill>
                  <a:latin typeface="Nunito"/>
                </a:endParaRPr>
              </a:p>
              <a:p>
                <a:endParaRPr lang="en-US" altLang="zh-CN" sz="4000" dirty="0">
                  <a:solidFill>
                    <a:srgbClr val="5C3224"/>
                  </a:solidFill>
                  <a:latin typeface="Nunito"/>
                </a:endParaRPr>
              </a:p>
              <a:p>
                <a:r>
                  <a:rPr lang="en-US" altLang="zh-CN" sz="4000" dirty="0">
                    <a:solidFill>
                      <a:srgbClr val="5C3224"/>
                    </a:solidFill>
                    <a:latin typeface="Nunito"/>
                  </a:rPr>
                  <a:t>✦ </a:t>
                </a:r>
                <a:r>
                  <a:rPr lang="en-US" altLang="zh-CN" sz="4000" b="1" dirty="0">
                    <a:solidFill>
                      <a:srgbClr val="5C3224"/>
                    </a:solidFill>
                    <a:latin typeface="Nunito"/>
                  </a:rPr>
                  <a:t>Feature Relevance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000" i="1" dirty="0" smtClean="0">
                              <a:solidFill>
                                <a:srgbClr val="5C322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000" i="1" dirty="0" smtClean="0">
                              <a:solidFill>
                                <a:srgbClr val="5C3224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4000" b="0" i="1" dirty="0" smtClean="0">
                              <a:solidFill>
                                <a:srgbClr val="5C322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4000" b="0" i="1" dirty="0" smtClean="0">
                          <a:solidFill>
                            <a:srgbClr val="5C322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4000" b="0" i="1" dirty="0" smtClean="0">
                              <a:solidFill>
                                <a:srgbClr val="5C322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4000" b="0" i="1" dirty="0" smtClean="0">
                                  <a:solidFill>
                                    <a:srgbClr val="5C32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4000" b="0" i="1" dirty="0" smtClean="0">
                                  <a:solidFill>
                                    <a:srgbClr val="5C3224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4000" b="0" i="1" dirty="0" smtClean="0">
                                  <a:solidFill>
                                    <a:srgbClr val="5C3224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sz="4000" b="0" i="1" dirty="0" smtClean="0">
                                  <a:solidFill>
                                    <a:srgbClr val="5C3224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zh-CN" sz="4000" b="0" i="1" dirty="0" smtClean="0">
                              <a:solidFill>
                                <a:srgbClr val="5C3224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en-US" altLang="zh-CN" sz="4000" b="0" i="1" dirty="0" smtClean="0">
                                  <a:solidFill>
                                    <a:srgbClr val="5C32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4000" b="0" i="1" dirty="0" smtClean="0">
                                  <a:solidFill>
                                    <a:srgbClr val="5C3224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4000" b="0" i="1" dirty="0" smtClean="0">
                                  <a:solidFill>
                                    <a:srgbClr val="5C3224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sz="4000" b="0" i="1" dirty="0" smtClean="0">
                                  <a:solidFill>
                                    <a:srgbClr val="5C32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4000" b="0" i="1" dirty="0" smtClean="0">
                                  <a:solidFill>
                                    <a:srgbClr val="5C3224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4000" b="0" i="1" dirty="0" smtClean="0">
                                  <a:solidFill>
                                    <a:srgbClr val="5C3224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sz="4000" b="0" i="1" dirty="0" smtClean="0">
                                  <a:solidFill>
                                    <a:srgbClr val="5C3224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zh-CN" sz="4000" b="0" i="1" dirty="0" smtClean="0">
                              <a:solidFill>
                                <a:srgbClr val="5C3224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n-US" altLang="zh-CN" sz="4000" b="0" i="1" dirty="0" smtClean="0">
                                  <a:solidFill>
                                    <a:srgbClr val="5C32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4000" b="0" i="1" dirty="0" smtClean="0">
                                  <a:solidFill>
                                    <a:srgbClr val="5C3224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4000" b="0" i="1" dirty="0" smtClean="0">
                                  <a:solidFill>
                                    <a:srgbClr val="5C3224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4000" dirty="0">
                  <a:solidFill>
                    <a:srgbClr val="5C3224"/>
                  </a:solidFill>
                  <a:latin typeface="Nunito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4000">
                            <a:solidFill>
                              <a:srgbClr val="5C322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sz="4000">
                        <a:solidFill>
                          <a:srgbClr val="5C3224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sz="4000" dirty="0">
                    <a:solidFill>
                      <a:srgbClr val="5C3224"/>
                    </a:solidFill>
                    <a:latin typeface="Nunito"/>
                  </a:rPr>
                  <a:t>r-</a:t>
                </a:r>
                <a:r>
                  <a:rPr lang="en-US" altLang="zh-CN" sz="4000" dirty="0" err="1">
                    <a:solidFill>
                      <a:srgbClr val="5C3224"/>
                    </a:solidFill>
                    <a:latin typeface="Nunito"/>
                  </a:rPr>
                  <a:t>th</a:t>
                </a:r>
                <a:r>
                  <a:rPr lang="en-US" altLang="zh-CN" sz="4000" dirty="0">
                    <a:solidFill>
                      <a:srgbClr val="5C3224"/>
                    </a:solidFill>
                    <a:latin typeface="Nunito"/>
                  </a:rPr>
                  <a:t> feature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485900"/>
                <a:ext cx="14554200" cy="8155631"/>
              </a:xfrm>
              <a:prstGeom prst="rect">
                <a:avLst/>
              </a:prstGeom>
              <a:blipFill rotWithShape="1">
                <a:blip r:embed="rId4"/>
                <a:stretch>
                  <a:fillRect t="-8" b="-35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45627" y="190500"/>
            <a:ext cx="170020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000" b="1" spc="62" dirty="0">
                <a:solidFill>
                  <a:srgbClr val="2D799C"/>
                </a:solidFill>
                <a:latin typeface="Nunito Heavy"/>
              </a:rPr>
              <a:t>Feature Selection: </a:t>
            </a:r>
            <a:r>
              <a:rPr lang="en-US" altLang="zh-CN" sz="7000" b="1" spc="62" dirty="0" err="1">
                <a:solidFill>
                  <a:srgbClr val="2D799C"/>
                </a:solidFill>
                <a:latin typeface="Nunito Heavy"/>
              </a:rPr>
              <a:t>Laplacion</a:t>
            </a:r>
            <a:r>
              <a:rPr lang="en-US" altLang="zh-CN" sz="7000" b="1" spc="62" dirty="0">
                <a:solidFill>
                  <a:srgbClr val="2D799C"/>
                </a:solidFill>
                <a:latin typeface="Nunito Heavy"/>
              </a:rPr>
              <a:t> Score</a:t>
            </a:r>
          </a:p>
        </p:txBody>
      </p:sp>
      <p:sp>
        <p:nvSpPr>
          <p:cNvPr id="3" name="箭头: 右 2"/>
          <p:cNvSpPr/>
          <p:nvPr/>
        </p:nvSpPr>
        <p:spPr>
          <a:xfrm>
            <a:off x="10668000" y="8096353"/>
            <a:ext cx="914400" cy="4572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811000" y="797101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5C3224"/>
                </a:solidFill>
                <a:latin typeface="Nunito"/>
              </a:rPr>
              <a:t>Lower, more important</a:t>
            </a:r>
            <a:endParaRPr lang="zh-CN" altLang="en-US" sz="4000" b="1" dirty="0">
              <a:solidFill>
                <a:srgbClr val="5C3224"/>
              </a:solidFill>
              <a:latin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097147">
            <a:off x="-4072710" y="-3439802"/>
            <a:ext cx="17288011" cy="14647660"/>
          </a:xfrm>
          <a:custGeom>
            <a:avLst/>
            <a:gdLst/>
            <a:ahLst/>
            <a:cxnLst/>
            <a:rect l="l" t="t" r="r" b="b"/>
            <a:pathLst>
              <a:path w="17288011" h="14647660">
                <a:moveTo>
                  <a:pt x="0" y="0"/>
                </a:moveTo>
                <a:lnTo>
                  <a:pt x="17288011" y="0"/>
                </a:lnTo>
                <a:lnTo>
                  <a:pt x="17288011" y="14647660"/>
                </a:lnTo>
                <a:lnTo>
                  <a:pt x="0" y="14647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2955912" y="2704244"/>
            <a:ext cx="7709068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0"/>
              </a:lnSpc>
            </a:pPr>
            <a:endParaRPr lang="en-US" sz="3000" b="1" spc="70" dirty="0">
              <a:solidFill>
                <a:srgbClr val="FFC9B3"/>
              </a:solidFill>
              <a:latin typeface="Nunito Heavy"/>
              <a:ea typeface="Nunito Heavy"/>
              <a:cs typeface="Nunito Heavy"/>
              <a:sym typeface="Nunito Heav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1487865"/>
            <a:ext cx="14554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C3224"/>
                </a:solidFill>
                <a:latin typeface="Nunito"/>
              </a:rPr>
              <a:t>✦ FL basics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rgbClr val="5C3224"/>
                </a:solidFill>
                <a:latin typeface="Nunito"/>
              </a:rPr>
              <a:t>Clients train locally on their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rgbClr val="5C3224"/>
                </a:solidFill>
                <a:latin typeface="Nunito"/>
              </a:rPr>
              <a:t>Server aggregates local updates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rgbClr val="5C3224"/>
                </a:solidFill>
                <a:latin typeface="Nunito"/>
              </a:rPr>
              <a:t>Raw data never shared → privacy preserved</a:t>
            </a:r>
          </a:p>
          <a:p>
            <a:br>
              <a:rPr lang="en-US" altLang="zh-CN" sz="4000" dirty="0"/>
            </a:br>
            <a:endParaRPr lang="en-US" altLang="zh-CN" sz="4000" dirty="0">
              <a:solidFill>
                <a:srgbClr val="5C3224"/>
              </a:solidFill>
              <a:latin typeface="Nuni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627" y="190500"/>
            <a:ext cx="170020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000" b="1" spc="62" dirty="0">
                <a:solidFill>
                  <a:srgbClr val="2D799C"/>
                </a:solidFill>
                <a:latin typeface="Nunito Heavy"/>
              </a:rPr>
              <a:t>Weighted FL: Overview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41020" y="570160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Challenge</a:t>
            </a:r>
            <a:endParaRPr lang="zh-CN" altLang="en-US" sz="4000" b="1" dirty="0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6630105" y="5283458"/>
            <a:ext cx="1142295" cy="77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772400" y="4929515"/>
            <a:ext cx="9297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Nunito"/>
              </a:rPr>
              <a:t>Clients have </a:t>
            </a:r>
            <a:r>
              <a:rPr lang="en-US" altLang="zh-CN" sz="3200" b="1" dirty="0">
                <a:latin typeface="Nunito"/>
              </a:rPr>
              <a:t>unequal</a:t>
            </a:r>
            <a:r>
              <a:rPr lang="en-US" altLang="zh-CN" sz="3200" dirty="0">
                <a:latin typeface="Nunito"/>
              </a:rPr>
              <a:t> dataset sizes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630105" y="6055544"/>
            <a:ext cx="1142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772400" y="5754208"/>
            <a:ext cx="85812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Nunito"/>
              </a:rPr>
              <a:t>Data distributions are often </a:t>
            </a:r>
            <a:r>
              <a:rPr lang="en-US" altLang="zh-CN" sz="3200" b="1" dirty="0">
                <a:latin typeface="Nunito"/>
              </a:rPr>
              <a:t>non-IID</a:t>
            </a:r>
          </a:p>
          <a:p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6630105" y="6055544"/>
            <a:ext cx="1142295" cy="764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772400" y="6523747"/>
            <a:ext cx="113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Nunito"/>
              </a:rPr>
              <a:t>Simple averaging (</a:t>
            </a:r>
            <a:r>
              <a:rPr lang="en-US" altLang="zh-CN" sz="3200" dirty="0" err="1">
                <a:latin typeface="Nunito"/>
              </a:rPr>
              <a:t>FedAvg</a:t>
            </a:r>
            <a:r>
              <a:rPr lang="en-US" altLang="zh-CN" sz="3200" dirty="0">
                <a:latin typeface="Nunito"/>
              </a:rPr>
              <a:t>) may bias results</a:t>
            </a:r>
            <a:endParaRPr lang="zh-CN" altLang="en-US" sz="3200" dirty="0">
              <a:latin typeface="Nunito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28874" y="7973040"/>
            <a:ext cx="12741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5C3224"/>
                </a:solidFill>
                <a:latin typeface="Nunito"/>
              </a:rPr>
              <a:t>✦ Weighted FL idea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rgbClr val="5C3224"/>
                </a:solidFill>
                <a:latin typeface="Nunito"/>
              </a:rPr>
              <a:t>Clients with larger datasets get more influence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rgbClr val="5C3224"/>
                </a:solidFill>
                <a:latin typeface="Nunito"/>
              </a:rPr>
              <a:t>Use dataset size to assign weights</a:t>
            </a:r>
            <a:endParaRPr lang="zh-CN" altLang="en-US" sz="4000" dirty="0">
              <a:solidFill>
                <a:srgbClr val="5C3224"/>
              </a:solidFill>
              <a:latin typeface="Nunito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58305" y="4457700"/>
            <a:ext cx="12877800" cy="3124200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319*496"/>
  <p:tag name="TABLE_ENDDRAG_RECT" val="18*101*1319*4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051*294"/>
  <p:tag name="TABLE_ENDDRAG_RECT" val="173*205*1051*2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1215</Words>
  <Application>Microsoft Office PowerPoint</Application>
  <PresentationFormat>Custom</PresentationFormat>
  <Paragraphs>240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Nunito Heavy</vt:lpstr>
      <vt:lpstr>Times New Roman</vt:lpstr>
      <vt:lpstr>Cambria Math</vt:lpstr>
      <vt:lpstr>Nunito Bold</vt:lpstr>
      <vt:lpstr>Nunito</vt:lpstr>
      <vt:lpstr>Calibri</vt:lpstr>
      <vt:lpstr>Arial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Orange Creative Diabetes Presentation</dc:title>
  <dc:creator>puyan</dc:creator>
  <cp:lastModifiedBy>Puyang Zhao</cp:lastModifiedBy>
  <cp:revision>22</cp:revision>
  <dcterms:created xsi:type="dcterms:W3CDTF">2006-08-16T00:00:00Z</dcterms:created>
  <dcterms:modified xsi:type="dcterms:W3CDTF">2025-10-14T01:59:37Z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85CAEBFA0489420A8130B6F3FE6823DE_13</vt:lpwstr>
  </property>
  <property fmtid="{D5CDD505-2E9C-101B-9397-08002B2CF9AE}" pid="3" name="KSOProductBuildVer">
    <vt:lpwstr>2052-12.1.0.22529</vt:lpwstr>
  </property>
</Properties>
</file>